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038" r:id="rId2"/>
    <p:sldId id="1999" r:id="rId3"/>
    <p:sldId id="2017" r:id="rId4"/>
    <p:sldId id="2020" r:id="rId5"/>
    <p:sldId id="2008" r:id="rId6"/>
    <p:sldId id="2024" r:id="rId7"/>
    <p:sldId id="2037" r:id="rId8"/>
    <p:sldId id="2026" r:id="rId9"/>
    <p:sldId id="2032" r:id="rId10"/>
    <p:sldId id="2034" r:id="rId11"/>
    <p:sldId id="200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1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8" autoAdjust="0"/>
    <p:restoredTop sz="89555" autoAdjust="0"/>
  </p:normalViewPr>
  <p:slideViewPr>
    <p:cSldViewPr snapToGrid="0">
      <p:cViewPr varScale="1">
        <p:scale>
          <a:sx n="89" d="100"/>
          <a:sy n="89" d="100"/>
        </p:scale>
        <p:origin x="5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CCED9-BF74-4440-B405-784738ED8421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428E4-D2DC-46CD-B70B-101358EE6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79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 (JH): Previous image shows coordinated by 3 Cu atoms? See the other PPT on slides 1 and 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8E4-D2DC-46CD-B70B-101358EE62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67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Dimerization vs. polymerization?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8E4-D2DC-46CD-B70B-101358EE62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25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good C6-Cu registry.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8E4-D2DC-46CD-B70B-101358EE62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94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Dimer shows an offset; really dimerized with Cu in between? No offset with a </a:t>
            </a:r>
            <a:r>
              <a:rPr lang="en-US"/>
              <a:t>little rotation.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8E4-D2DC-46CD-B70B-101358EE62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1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8E4-D2DC-46CD-B70B-101358EE62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29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calculations should we perform to differentiate from the Mykola’s previous </a:t>
            </a:r>
            <a:r>
              <a:rPr lang="en-US" dirty="0" err="1"/>
              <a:t>Angew</a:t>
            </a:r>
            <a:r>
              <a:rPr lang="en-US" dirty="0"/>
              <a:t> Chem and Sci Adv papers?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8E4-D2DC-46CD-B70B-101358EE62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67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3E382-1F31-2745-8ECA-9F22BBD1E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68D43-441C-0CA4-FFAC-6B189A908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E9386-A3B8-CFDC-7B29-FA3DAACF4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AFA6A-184C-49E3-A2A2-F1CEDFE42AC1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9F9E6-2DA6-091D-2CAE-50F6B9C05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845D4-0431-3139-7F6F-BF368B51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3FE0-63FE-45CC-BE7A-D8984CE7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53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5AA00-1E20-5779-6EF1-DEC2E5A2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C18BC-BD02-AE07-3AB8-6CF633BBF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E8BAA-2457-2694-FDEF-0366E0BF6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AFA6A-184C-49E3-A2A2-F1CEDFE42AC1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6A991-2B23-FB67-8970-65F5B06B8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D28D9-5EDC-D133-9BBD-087320D3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3FE0-63FE-45CC-BE7A-D8984CE7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EB9FFA-5F85-E0F7-ACF7-60FC1AD16B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2FEA45-6920-0FEF-2084-71B42F9C1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DE866-5304-D082-EE20-ED4491AF4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AFA6A-184C-49E3-A2A2-F1CEDFE42AC1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8C7D4-63D7-7D86-11C6-21B5772B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09BF1-DAC4-1662-9148-F76CADDD6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3FE0-63FE-45CC-BE7A-D8984CE7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91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0F22D-6C4F-CAC5-155A-33DEA442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26D0B-B85A-D3A1-91CD-6B551688C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73E36-89DB-FE6C-07C9-A79E4788C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AFA6A-184C-49E3-A2A2-F1CEDFE42AC1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927CC-E09F-631E-7849-67C35254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45987-22F1-FB32-E028-BF9397DA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3FE0-63FE-45CC-BE7A-D8984CE7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93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7E8B-41F8-242A-EBFB-01E4D8FC3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0D78C-F9C8-D549-3447-C9CA04961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3B34-7496-9ECD-E4E8-A56630898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AFA6A-184C-49E3-A2A2-F1CEDFE42AC1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252A8-66D4-D6F5-61E5-6923D3F3C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8F81E-8A47-F128-1012-9841D3421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3FE0-63FE-45CC-BE7A-D8984CE7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82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5DAE6-43C1-3C72-4BD0-E0DE8856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DEE36-BC09-F821-B8E6-994ADD6694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90746-60F8-499B-526B-171380B04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8B3FE-FB81-BF47-6F17-13165A730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AFA6A-184C-49E3-A2A2-F1CEDFE42AC1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EDCE8-3B03-4927-61CD-205021D7A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08CCF-CB2F-3B4E-BE1A-D044A0A9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3FE0-63FE-45CC-BE7A-D8984CE7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89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0B00-00E4-C535-D9A6-03821D47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895F1-5EA6-E5B4-85FA-09EB65A17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91ED07-D77F-4EDD-4059-755B511DE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3A59E9-A5FD-1777-19F4-409E26867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AF2390-4784-6ED0-AF02-47B25927B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78EA61-E814-232F-096C-BF218393B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AFA6A-184C-49E3-A2A2-F1CEDFE42AC1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9D4B9B-93D5-550B-DC35-5A35E2CE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C6E59B-E105-BB72-E0AF-008846C7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3FE0-63FE-45CC-BE7A-D8984CE7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91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3DC88-0505-C31B-B28A-8F71040C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A8600-4D3A-852C-E93D-30A876F1D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AFA6A-184C-49E3-A2A2-F1CEDFE42AC1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E0BD0-CBF5-AC8A-5087-636652D5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D7202-6548-438B-BA04-1ABDDC455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3FE0-63FE-45CC-BE7A-D8984CE7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5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646865-E77E-B07E-9F68-492B19392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AFA6A-184C-49E3-A2A2-F1CEDFE42AC1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2F14B5-9834-C6F6-62D7-D7EBC297B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13CD1-DF73-A75E-ED7F-C81AED69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3FE0-63FE-45CC-BE7A-D8984CE7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73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EB7C-84F6-7228-96F4-43FCBBE1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05B24-31CB-4643-44F9-426ACF4B0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478885-8E43-4B63-51CC-0395D5D1E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279C9-1FAD-189E-2E93-D3486710C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AFA6A-184C-49E3-A2A2-F1CEDFE42AC1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DD583-F78B-0345-3329-093E73FE3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B80AF-3B5F-454A-0111-8A1A6F6B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3FE0-63FE-45CC-BE7A-D8984CE7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82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7573B-C761-AAD2-5DA1-25E50914A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4F39C-EA81-9147-DF75-43E36A2834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E6EBFD-B62C-DBF8-EBEF-FE805FB26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94B6E-2CED-72ED-94C6-0A0C8E887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AFA6A-184C-49E3-A2A2-F1CEDFE42AC1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FA307-659A-7DB1-EC82-E6FEC2A60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60F71-4F22-D9DC-C989-92550A8E6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3FE0-63FE-45CC-BE7A-D8984CE7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2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7B0E71-2158-B4B0-29B4-B8E92AF47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6B25C-875B-716B-D28D-B893E7BFA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48FAC-53C9-397A-419E-429CF8D35A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AFA6A-184C-49E3-A2A2-F1CEDFE42AC1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F0D63-30D2-DF63-054D-1B9CC4F54F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6B468-7542-0FAC-26A1-2432CF8A3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83FE0-63FE-45CC-BE7A-D8984CE7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85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6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8.png"/><Relationship Id="rId5" Type="http://schemas.openxmlformats.org/officeDocument/2006/relationships/image" Target="../media/image26.png"/><Relationship Id="rId10" Type="http://schemas.openxmlformats.org/officeDocument/2006/relationships/image" Target="../media/image18.png"/><Relationship Id="rId4" Type="http://schemas.openxmlformats.org/officeDocument/2006/relationships/image" Target="../media/image2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8.png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9DEF-9B2E-6EDA-DA00-F851DBC8F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87" y="-116138"/>
            <a:ext cx="10515600" cy="1325563"/>
          </a:xfrm>
        </p:spPr>
        <p:txBody>
          <a:bodyPr/>
          <a:lstStyle/>
          <a:p>
            <a:r>
              <a:rPr lang="en-US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0CC32-CFB2-B4BF-8F6B-DBEFE9CF3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87" y="1209424"/>
            <a:ext cx="11516626" cy="5242175"/>
          </a:xfrm>
        </p:spPr>
        <p:txBody>
          <a:bodyPr>
            <a:normAutofit/>
          </a:bodyPr>
          <a:lstStyle/>
          <a:p>
            <a:r>
              <a:rPr lang="en-US" sz="1600" dirty="0"/>
              <a:t>We revealed unexpected formation of 1D metal-organic chains (MOC) comprised of </a:t>
            </a:r>
            <a:r>
              <a:rPr lang="en-US" sz="1600" dirty="0" err="1"/>
              <a:t>circumcoronene</a:t>
            </a:r>
            <a:r>
              <a:rPr lang="en-US" sz="1600" dirty="0"/>
              <a:t> monomers coordinated by single Cu adatoms on Cu(111) surface. 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MOC formation implies unusual highly-efficient and regioselective activation C-H bonds located at zigzag edges. 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With aid of CO-functionalized imaging we confirm presence of single Cu coordination atom and bent geometry of the </a:t>
            </a:r>
            <a:r>
              <a:rPr lang="en-US" sz="1600" dirty="0" err="1"/>
              <a:t>circumcoronene</a:t>
            </a:r>
            <a:r>
              <a:rPr lang="en-US" sz="1600" dirty="0"/>
              <a:t> monomers.</a:t>
            </a:r>
          </a:p>
          <a:p>
            <a:pPr marL="0" indent="0">
              <a:buNone/>
            </a:pPr>
            <a:r>
              <a:rPr lang="en-US" sz="1600" dirty="0"/>
              <a:t> </a:t>
            </a:r>
          </a:p>
          <a:p>
            <a:r>
              <a:rPr lang="en-US" sz="1600" dirty="0" err="1"/>
              <a:t>dI</a:t>
            </a:r>
            <a:r>
              <a:rPr lang="en-US" sz="1600" dirty="0"/>
              <a:t>/</a:t>
            </a:r>
            <a:r>
              <a:rPr lang="en-US" sz="1600" dirty="0" err="1"/>
              <a:t>dV</a:t>
            </a:r>
            <a:r>
              <a:rPr lang="en-US" sz="1600" dirty="0"/>
              <a:t> imaging with CO-tip enabled resolution of frontier orbitals (HOMO, LUMO and [LUMO+1]) and their hybridization with Cu adatom states (</a:t>
            </a:r>
            <a:r>
              <a:rPr lang="en-US" sz="1600" dirty="0" err="1"/>
              <a:t>HOMO+Cu</a:t>
            </a:r>
            <a:r>
              <a:rPr lang="en-US" sz="1600" dirty="0"/>
              <a:t> and [LUMO+1]+Cu). </a:t>
            </a:r>
          </a:p>
          <a:p>
            <a:endParaRPr lang="en-US" sz="1600" dirty="0"/>
          </a:p>
          <a:p>
            <a:r>
              <a:rPr lang="en-US" sz="1600" dirty="0"/>
              <a:t>We observe reversible transformation of MOC to individual </a:t>
            </a:r>
            <a:r>
              <a:rPr lang="en-US" sz="1600" dirty="0" err="1"/>
              <a:t>circumcoronene</a:t>
            </a:r>
            <a:r>
              <a:rPr lang="en-US" sz="1600" dirty="0"/>
              <a:t> molecules upon annealing in atomic H flux. 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 Stability and formation of MOC is driven by cooperative effect of </a:t>
            </a:r>
            <a:r>
              <a:rPr lang="en-US" sz="1600" dirty="0" err="1"/>
              <a:t>i</a:t>
            </a:r>
            <a:r>
              <a:rPr lang="en-US" sz="1600" dirty="0"/>
              <a:t>) lowered barrier for C-H bond dissociation facilitated by presence of Cu adatom ; ii) unique molecule’s symmetry and aromaticity (7 </a:t>
            </a:r>
            <a:r>
              <a:rPr lang="en-US" sz="1600" dirty="0" err="1"/>
              <a:t>Clar’s</a:t>
            </a:r>
            <a:r>
              <a:rPr lang="en-US" sz="1600" dirty="0"/>
              <a:t> sextets) reinforcing its ability to accommodate strained bent geometry within MOC registered with Cu(111) substrate.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61126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ight&#10;&#10;Description automatically generated">
            <a:extLst>
              <a:ext uri="{FF2B5EF4-FFF2-40B4-BE49-F238E27FC236}">
                <a16:creationId xmlns:a16="http://schemas.microsoft.com/office/drawing/2014/main" id="{869D2979-C1F6-1974-3E08-A85AA4C61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13" y="926828"/>
            <a:ext cx="2418074" cy="5766179"/>
          </a:xfrm>
          <a:prstGeom prst="rect">
            <a:avLst/>
          </a:prstGeom>
        </p:spPr>
      </p:pic>
      <p:pic>
        <p:nvPicPr>
          <p:cNvPr id="4" name="Picture 3" descr="A close-up of a spine&#10;&#10;Description automatically generated">
            <a:extLst>
              <a:ext uri="{FF2B5EF4-FFF2-40B4-BE49-F238E27FC236}">
                <a16:creationId xmlns:a16="http://schemas.microsoft.com/office/drawing/2014/main" id="{E869A757-1A4C-7B33-C067-8F32865D63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83"/>
          <a:stretch/>
        </p:blipFill>
        <p:spPr>
          <a:xfrm>
            <a:off x="2865019" y="941466"/>
            <a:ext cx="2418075" cy="5736901"/>
          </a:xfrm>
          <a:prstGeom prst="rect">
            <a:avLst/>
          </a:prstGeom>
        </p:spPr>
      </p:pic>
      <p:pic>
        <p:nvPicPr>
          <p:cNvPr id="5" name="Picture 4" descr="A blurry image of a cell&#10;&#10;Description automatically generated">
            <a:extLst>
              <a:ext uri="{FF2B5EF4-FFF2-40B4-BE49-F238E27FC236}">
                <a16:creationId xmlns:a16="http://schemas.microsoft.com/office/drawing/2014/main" id="{3E31E876-A7CA-CC73-1B08-0C0216D8D5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4" r="14131"/>
          <a:stretch/>
        </p:blipFill>
        <p:spPr>
          <a:xfrm>
            <a:off x="5611529" y="1460232"/>
            <a:ext cx="2338939" cy="52027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435AA6-2109-2291-F506-B5509CE1998E}"/>
              </a:ext>
            </a:extLst>
          </p:cNvPr>
          <p:cNvSpPr txBox="1"/>
          <p:nvPr/>
        </p:nvSpPr>
        <p:spPr>
          <a:xfrm>
            <a:off x="499017" y="321632"/>
            <a:ext cx="6409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</a:t>
            </a:r>
          </a:p>
          <a:p>
            <a:r>
              <a:rPr lang="en-US" dirty="0"/>
              <a:t>Constant current STM       Constant </a:t>
            </a:r>
            <a:r>
              <a:rPr lang="en-US" dirty="0" err="1"/>
              <a:t>currentncAFM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5D445A-45AE-C07F-8950-84D91A55E1E7}"/>
              </a:ext>
            </a:extLst>
          </p:cNvPr>
          <p:cNvSpPr/>
          <p:nvPr/>
        </p:nvSpPr>
        <p:spPr>
          <a:xfrm>
            <a:off x="2991623" y="3041583"/>
            <a:ext cx="2242941" cy="29068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F6EE3-40D8-7D39-4C10-7789CECF133D}"/>
              </a:ext>
            </a:extLst>
          </p:cNvPr>
          <p:cNvSpPr txBox="1"/>
          <p:nvPr/>
        </p:nvSpPr>
        <p:spPr>
          <a:xfrm>
            <a:off x="5638974" y="736599"/>
            <a:ext cx="2922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Constant height                           </a:t>
            </a:r>
            <a:r>
              <a:rPr lang="en-US" dirty="0" err="1"/>
              <a:t>ncAFM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441110-8948-F184-3984-C70ABC930848}"/>
              </a:ext>
            </a:extLst>
          </p:cNvPr>
          <p:cNvCxnSpPr>
            <a:cxnSpLocks/>
          </p:cNvCxnSpPr>
          <p:nvPr/>
        </p:nvCxnSpPr>
        <p:spPr>
          <a:xfrm flipV="1">
            <a:off x="3026242" y="1460232"/>
            <a:ext cx="2585287" cy="158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C6FEAF-1EE2-2241-67F9-06BAC95F78F4}"/>
              </a:ext>
            </a:extLst>
          </p:cNvPr>
          <p:cNvCxnSpPr>
            <a:cxnSpLocks/>
          </p:cNvCxnSpPr>
          <p:nvPr/>
        </p:nvCxnSpPr>
        <p:spPr>
          <a:xfrm>
            <a:off x="3026242" y="5931172"/>
            <a:ext cx="2612732" cy="731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038240E-BC34-507C-AD41-BC8B7197C11D}"/>
              </a:ext>
            </a:extLst>
          </p:cNvPr>
          <p:cNvSpPr txBox="1"/>
          <p:nvPr/>
        </p:nvSpPr>
        <p:spPr>
          <a:xfrm>
            <a:off x="373013" y="118830"/>
            <a:ext cx="681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Bond resolved imaging -&gt; molecules adopt bent concave-like geometry</a:t>
            </a:r>
          </a:p>
        </p:txBody>
      </p:sp>
    </p:spTree>
    <p:extLst>
      <p:ext uri="{BB962C8B-B14F-4D97-AF65-F5344CB8AC3E}">
        <p14:creationId xmlns:p14="http://schemas.microsoft.com/office/powerpoint/2010/main" val="3584670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EA5E-CB81-067E-7672-2DF7E4505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" y="-183520"/>
            <a:ext cx="10515600" cy="1325563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n-lt"/>
              </a:rPr>
              <a:t>Annealing with atomic H flux -&gt; reversible transformation of MO chains to individual </a:t>
            </a:r>
            <a:r>
              <a:rPr lang="en-US" sz="2400" dirty="0" err="1">
                <a:latin typeface="+mn-lt"/>
              </a:rPr>
              <a:t>circumcoronenes</a:t>
            </a:r>
            <a:endParaRPr lang="en-US" sz="2400" dirty="0">
              <a:latin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FE04AA-D363-9A31-D4FA-40EA134DEF30}"/>
              </a:ext>
            </a:extLst>
          </p:cNvPr>
          <p:cNvGrpSpPr/>
          <p:nvPr/>
        </p:nvGrpSpPr>
        <p:grpSpPr>
          <a:xfrm>
            <a:off x="133203" y="1642562"/>
            <a:ext cx="5025937" cy="4392478"/>
            <a:chOff x="5745000" y="1882341"/>
            <a:chExt cx="4920940" cy="4229100"/>
          </a:xfrm>
        </p:grpSpPr>
        <p:pic>
          <p:nvPicPr>
            <p:cNvPr id="9" name="Picture 8" descr="A blue background with white dots&#10;&#10;Description automatically generated">
              <a:extLst>
                <a:ext uri="{FF2B5EF4-FFF2-40B4-BE49-F238E27FC236}">
                  <a16:creationId xmlns:a16="http://schemas.microsoft.com/office/drawing/2014/main" id="{695A55E3-2347-45A4-BFE4-16A44AE08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5000" y="1882341"/>
              <a:ext cx="4895850" cy="42291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3A19A9-3CDD-FC7B-34CC-652161E97ACE}"/>
                </a:ext>
              </a:extLst>
            </p:cNvPr>
            <p:cNvSpPr txBox="1"/>
            <p:nvPr/>
          </p:nvSpPr>
          <p:spPr>
            <a:xfrm>
              <a:off x="8736694" y="1887755"/>
              <a:ext cx="19292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1V, 1nA   60x50nm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6C96BA-B9EA-5D86-73BA-0A201BB19095}"/>
              </a:ext>
            </a:extLst>
          </p:cNvPr>
          <p:cNvGrpSpPr/>
          <p:nvPr/>
        </p:nvGrpSpPr>
        <p:grpSpPr>
          <a:xfrm>
            <a:off x="6313870" y="1642561"/>
            <a:ext cx="4493697" cy="4325101"/>
            <a:chOff x="5480685" y="1642562"/>
            <a:chExt cx="3790950" cy="2962275"/>
          </a:xfrm>
        </p:grpSpPr>
        <p:pic>
          <p:nvPicPr>
            <p:cNvPr id="13" name="Picture 12" descr="A blue and white image of a person's body&#10;&#10;Description automatically generated">
              <a:extLst>
                <a:ext uri="{FF2B5EF4-FFF2-40B4-BE49-F238E27FC236}">
                  <a16:creationId xmlns:a16="http://schemas.microsoft.com/office/drawing/2014/main" id="{3D41C5E1-C1F8-C2B6-D0B3-F5B7D2E2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0685" y="1642562"/>
              <a:ext cx="3790950" cy="296227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47F413-3B90-095D-D009-FA741221F0A3}"/>
                </a:ext>
              </a:extLst>
            </p:cNvPr>
            <p:cNvSpPr txBox="1"/>
            <p:nvPr/>
          </p:nvSpPr>
          <p:spPr>
            <a:xfrm>
              <a:off x="8546757" y="4160365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20nm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608238F-608B-552A-B8A5-55E1FC02A53B}"/>
              </a:ext>
            </a:extLst>
          </p:cNvPr>
          <p:cNvSpPr txBox="1"/>
          <p:nvPr/>
        </p:nvSpPr>
        <p:spPr>
          <a:xfrm>
            <a:off x="43735" y="1140897"/>
            <a:ext cx="1009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Before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921C75-38F9-881E-125D-D6BD997AC7B8}"/>
              </a:ext>
            </a:extLst>
          </p:cNvPr>
          <p:cNvSpPr txBox="1"/>
          <p:nvPr/>
        </p:nvSpPr>
        <p:spPr>
          <a:xfrm>
            <a:off x="5831627" y="1140897"/>
            <a:ext cx="645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 (same sample annealed @ 270C + atomic H)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C4756E-CEC4-A861-61C8-E892915FEF09}"/>
              </a:ext>
            </a:extLst>
          </p:cNvPr>
          <p:cNvGrpSpPr/>
          <p:nvPr/>
        </p:nvGrpSpPr>
        <p:grpSpPr>
          <a:xfrm>
            <a:off x="9522751" y="1642562"/>
            <a:ext cx="2669249" cy="2696011"/>
            <a:chOff x="9323521" y="2511352"/>
            <a:chExt cx="3261251" cy="3209365"/>
          </a:xfrm>
        </p:grpSpPr>
        <p:pic>
          <p:nvPicPr>
            <p:cNvPr id="15" name="Picture 14" descr="A blurry image of white dots&#10;&#10;Description automatically generated">
              <a:extLst>
                <a:ext uri="{FF2B5EF4-FFF2-40B4-BE49-F238E27FC236}">
                  <a16:creationId xmlns:a16="http://schemas.microsoft.com/office/drawing/2014/main" id="{9B47C0E6-C25C-46C2-05D5-D8B6127A9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3521" y="2511352"/>
              <a:ext cx="3209365" cy="32093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214171-2DEC-B4EE-DF05-4C6B094EC42B}"/>
                </a:ext>
              </a:extLst>
            </p:cNvPr>
            <p:cNvSpPr txBox="1"/>
            <p:nvPr/>
          </p:nvSpPr>
          <p:spPr>
            <a:xfrm>
              <a:off x="10655526" y="5351385"/>
              <a:ext cx="19292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1V, 1nA   30x30nm</a:t>
              </a:r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07760AAC-5D5D-B532-CDA9-407E3D607BFD}"/>
              </a:ext>
            </a:extLst>
          </p:cNvPr>
          <p:cNvSpPr/>
          <p:nvPr/>
        </p:nvSpPr>
        <p:spPr>
          <a:xfrm>
            <a:off x="5054144" y="2810341"/>
            <a:ext cx="1259726" cy="16393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A432C-D0D6-2DE2-2018-EC8F37B69437}"/>
              </a:ext>
            </a:extLst>
          </p:cNvPr>
          <p:cNvSpPr txBox="1"/>
          <p:nvPr/>
        </p:nvSpPr>
        <p:spPr>
          <a:xfrm>
            <a:off x="5029054" y="3304044"/>
            <a:ext cx="6536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270C +</a:t>
            </a:r>
          </a:p>
          <a:p>
            <a:r>
              <a:rPr lang="en-US" dirty="0"/>
              <a:t> atomic 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3C99A-D8D9-ACF9-8261-9948AF161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553974" y="5525063"/>
            <a:ext cx="618878" cy="2020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B3DB6-F6D1-F262-1D3B-B0DC189AA4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751" t="9926" r="522" b="18888"/>
          <a:stretch/>
        </p:blipFill>
        <p:spPr>
          <a:xfrm>
            <a:off x="6595370" y="6176510"/>
            <a:ext cx="722722" cy="6684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ACF6C8E-D2F7-0EE8-9292-204A15100FDB}"/>
              </a:ext>
            </a:extLst>
          </p:cNvPr>
          <p:cNvSpPr/>
          <p:nvPr/>
        </p:nvSpPr>
        <p:spPr>
          <a:xfrm>
            <a:off x="5133515" y="6176510"/>
            <a:ext cx="1259726" cy="7300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A21CE2-2CA0-E850-5008-906DBB577082}"/>
              </a:ext>
            </a:extLst>
          </p:cNvPr>
          <p:cNvSpPr txBox="1"/>
          <p:nvPr/>
        </p:nvSpPr>
        <p:spPr>
          <a:xfrm>
            <a:off x="5159140" y="6189091"/>
            <a:ext cx="14362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270C +</a:t>
            </a:r>
          </a:p>
          <a:p>
            <a:r>
              <a:rPr lang="en-US" dirty="0"/>
              <a:t> atomic H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8FE9C31-D895-6F41-4B07-E42BE1E867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751" t="9926" r="522" b="18888"/>
          <a:stretch/>
        </p:blipFill>
        <p:spPr>
          <a:xfrm>
            <a:off x="7428490" y="6176510"/>
            <a:ext cx="722722" cy="6684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40B3267-A047-7D41-4461-4E571F50B0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751" t="9926" r="522" b="18888"/>
          <a:stretch/>
        </p:blipFill>
        <p:spPr>
          <a:xfrm>
            <a:off x="8294318" y="6201314"/>
            <a:ext cx="722722" cy="66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64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61FFADA-5C5D-4B5A-FE54-50AA78E527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751" t="9926" r="522" b="18888"/>
          <a:stretch/>
        </p:blipFill>
        <p:spPr>
          <a:xfrm>
            <a:off x="6694078" y="1452626"/>
            <a:ext cx="1845705" cy="17072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AEE01C-CCD1-C2DE-3380-51CF92160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019" t="10020" r="926" b="20957"/>
          <a:stretch/>
        </p:blipFill>
        <p:spPr>
          <a:xfrm rot="14446583">
            <a:off x="14263183" y="372562"/>
            <a:ext cx="2551980" cy="2249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C4AC50-34A7-9DAC-474A-A17A5A8E02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840" t="-552" r="522" b="18888"/>
          <a:stretch/>
        </p:blipFill>
        <p:spPr>
          <a:xfrm>
            <a:off x="46835" y="2289997"/>
            <a:ext cx="6096731" cy="17396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01C85E-8A41-289F-6383-0E4CBE88D9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751" t="9926" r="522" b="18888"/>
          <a:stretch/>
        </p:blipFill>
        <p:spPr>
          <a:xfrm>
            <a:off x="6693330" y="3313656"/>
            <a:ext cx="1845705" cy="170720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3122D7-1A02-20F9-F78D-DF08FFD25C3B}"/>
              </a:ext>
            </a:extLst>
          </p:cNvPr>
          <p:cNvCxnSpPr/>
          <p:nvPr/>
        </p:nvCxnSpPr>
        <p:spPr>
          <a:xfrm flipV="1">
            <a:off x="7569710" y="3294820"/>
            <a:ext cx="0" cy="1005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CFEA6B-65D6-7E1D-B255-7D9ABFD4157C}"/>
              </a:ext>
            </a:extLst>
          </p:cNvPr>
          <p:cNvCxnSpPr/>
          <p:nvPr/>
        </p:nvCxnSpPr>
        <p:spPr>
          <a:xfrm flipV="1">
            <a:off x="7579870" y="3030660"/>
            <a:ext cx="0" cy="1005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632E3B5-D315-AE5C-1DFA-A6D89905544C}"/>
              </a:ext>
            </a:extLst>
          </p:cNvPr>
          <p:cNvSpPr txBox="1"/>
          <p:nvPr/>
        </p:nvSpPr>
        <p:spPr>
          <a:xfrm>
            <a:off x="7372091" y="3038973"/>
            <a:ext cx="401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Cu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C0B1630-0DB6-67E6-A2EF-6D5544FB5E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953" t="42664" r="19148" b="51530"/>
          <a:stretch/>
        </p:blipFill>
        <p:spPr>
          <a:xfrm>
            <a:off x="6096000" y="3217906"/>
            <a:ext cx="822086" cy="1305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2FE6EE2-3A5E-E0F6-BBB9-5F6CB1E1EB56}"/>
              </a:ext>
            </a:extLst>
          </p:cNvPr>
          <p:cNvSpPr txBox="1"/>
          <p:nvPr/>
        </p:nvSpPr>
        <p:spPr>
          <a:xfrm>
            <a:off x="6096000" y="2913832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270C </a:t>
            </a:r>
          </a:p>
          <a:p>
            <a:r>
              <a:rPr lang="en-US" dirty="0"/>
              <a:t>1 hour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BC65A6-B5F0-E6A3-8B42-D048C80B8E9F}"/>
              </a:ext>
            </a:extLst>
          </p:cNvPr>
          <p:cNvSpPr/>
          <p:nvPr/>
        </p:nvSpPr>
        <p:spPr>
          <a:xfrm rot="1863441">
            <a:off x="2794270" y="4119062"/>
            <a:ext cx="1258037" cy="797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31FE85E5-3FC8-06A4-1610-878D51FEF6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751" t="9926" r="522" b="18888"/>
          <a:stretch/>
        </p:blipFill>
        <p:spPr>
          <a:xfrm>
            <a:off x="9740257" y="4339258"/>
            <a:ext cx="1845705" cy="1707204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618BEA3-5798-D226-B7E9-7DF760152C89}"/>
              </a:ext>
            </a:extLst>
          </p:cNvPr>
          <p:cNvCxnSpPr/>
          <p:nvPr/>
        </p:nvCxnSpPr>
        <p:spPr>
          <a:xfrm flipV="1">
            <a:off x="10620778" y="4309350"/>
            <a:ext cx="0" cy="1005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784A89E9-3AC9-142B-AA0B-127138474C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751" t="9926" r="522" b="18888"/>
          <a:stretch/>
        </p:blipFill>
        <p:spPr>
          <a:xfrm>
            <a:off x="9753334" y="2443823"/>
            <a:ext cx="1845705" cy="1707204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5D29013-474B-8F65-1A2B-CABEA69D720A}"/>
              </a:ext>
            </a:extLst>
          </p:cNvPr>
          <p:cNvCxnSpPr/>
          <p:nvPr/>
        </p:nvCxnSpPr>
        <p:spPr>
          <a:xfrm flipV="1">
            <a:off x="10630938" y="4045190"/>
            <a:ext cx="0" cy="1005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B7C38CA4-0A47-0D71-7E49-2220201AD06D}"/>
              </a:ext>
            </a:extLst>
          </p:cNvPr>
          <p:cNvSpPr txBox="1"/>
          <p:nvPr/>
        </p:nvSpPr>
        <p:spPr>
          <a:xfrm>
            <a:off x="10430402" y="4045037"/>
            <a:ext cx="401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Cu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89D5478-5C5A-992B-34BC-7A5B61F5E7D9}"/>
              </a:ext>
            </a:extLst>
          </p:cNvPr>
          <p:cNvCxnSpPr/>
          <p:nvPr/>
        </p:nvCxnSpPr>
        <p:spPr>
          <a:xfrm flipV="1">
            <a:off x="10644954" y="2424987"/>
            <a:ext cx="0" cy="1005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CA9A0DB-1DE9-3259-D357-D684F273FED9}"/>
              </a:ext>
            </a:extLst>
          </p:cNvPr>
          <p:cNvCxnSpPr/>
          <p:nvPr/>
        </p:nvCxnSpPr>
        <p:spPr>
          <a:xfrm flipV="1">
            <a:off x="10655114" y="2160827"/>
            <a:ext cx="0" cy="1005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5BE784F-874C-BB95-4931-CEF1F10A8518}"/>
              </a:ext>
            </a:extLst>
          </p:cNvPr>
          <p:cNvSpPr txBox="1"/>
          <p:nvPr/>
        </p:nvSpPr>
        <p:spPr>
          <a:xfrm>
            <a:off x="10440562" y="2160673"/>
            <a:ext cx="401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Cu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512053ED-7BE6-F375-BF5A-1D111C4C8E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751" t="9926" r="522" b="18888"/>
          <a:stretch/>
        </p:blipFill>
        <p:spPr>
          <a:xfrm>
            <a:off x="9754082" y="582793"/>
            <a:ext cx="1845705" cy="1707204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680E3E97-D6F5-AD2E-61A7-D22029256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953" t="42664" r="19148" b="51530"/>
          <a:stretch/>
        </p:blipFill>
        <p:spPr>
          <a:xfrm>
            <a:off x="8510928" y="3208879"/>
            <a:ext cx="822086" cy="130516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D3A049F-CB0C-652B-EA69-6BC3B3D563F5}"/>
              </a:ext>
            </a:extLst>
          </p:cNvPr>
          <p:cNvSpPr txBox="1"/>
          <p:nvPr/>
        </p:nvSpPr>
        <p:spPr>
          <a:xfrm>
            <a:off x="8390099" y="2879513"/>
            <a:ext cx="140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T&gt;&gt;270C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DA59DA0-CE31-54DF-1BEC-247B6F1E6852}"/>
              </a:ext>
            </a:extLst>
          </p:cNvPr>
          <p:cNvSpPr txBox="1"/>
          <p:nvPr/>
        </p:nvSpPr>
        <p:spPr>
          <a:xfrm>
            <a:off x="8390099" y="3330604"/>
            <a:ext cx="1448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 prolonged annealing 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714F6A9-999C-7AD7-D765-5D294C224C72}"/>
              </a:ext>
            </a:extLst>
          </p:cNvPr>
          <p:cNvCxnSpPr/>
          <p:nvPr/>
        </p:nvCxnSpPr>
        <p:spPr>
          <a:xfrm flipV="1">
            <a:off x="10610618" y="6205597"/>
            <a:ext cx="0" cy="1005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314BD12-DEBF-A8C3-6F67-AB7C3942442D}"/>
              </a:ext>
            </a:extLst>
          </p:cNvPr>
          <p:cNvCxnSpPr/>
          <p:nvPr/>
        </p:nvCxnSpPr>
        <p:spPr>
          <a:xfrm flipV="1">
            <a:off x="10620778" y="5941437"/>
            <a:ext cx="0" cy="1005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41B7910-1C08-6767-3B82-FAE88E28966A}"/>
              </a:ext>
            </a:extLst>
          </p:cNvPr>
          <p:cNvSpPr txBox="1"/>
          <p:nvPr/>
        </p:nvSpPr>
        <p:spPr>
          <a:xfrm>
            <a:off x="10420242" y="5941284"/>
            <a:ext cx="401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Cu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549AA69-3C54-3AC2-740B-8A0FA9D89DA3}"/>
              </a:ext>
            </a:extLst>
          </p:cNvPr>
          <p:cNvCxnSpPr/>
          <p:nvPr/>
        </p:nvCxnSpPr>
        <p:spPr>
          <a:xfrm flipV="1">
            <a:off x="10634794" y="566966"/>
            <a:ext cx="0" cy="1005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9E4E154-3306-160F-53C6-2B57642AD1E9}"/>
              </a:ext>
            </a:extLst>
          </p:cNvPr>
          <p:cNvCxnSpPr/>
          <p:nvPr/>
        </p:nvCxnSpPr>
        <p:spPr>
          <a:xfrm flipV="1">
            <a:off x="10644954" y="302806"/>
            <a:ext cx="0" cy="1005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241633DD-E1EC-DD94-FB12-D7473FFF2C01}"/>
              </a:ext>
            </a:extLst>
          </p:cNvPr>
          <p:cNvSpPr txBox="1"/>
          <p:nvPr/>
        </p:nvSpPr>
        <p:spPr>
          <a:xfrm>
            <a:off x="10444418" y="302653"/>
            <a:ext cx="401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Cu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556767D-E210-2933-512E-50BC46C31EF4}"/>
              </a:ext>
            </a:extLst>
          </p:cNvPr>
          <p:cNvSpPr txBox="1"/>
          <p:nvPr/>
        </p:nvSpPr>
        <p:spPr>
          <a:xfrm>
            <a:off x="218466" y="4172207"/>
            <a:ext cx="8576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M. Telychko, G. Li </a:t>
            </a:r>
            <a:r>
              <a:rPr lang="en-US" i="1" dirty="0"/>
              <a:t>et al </a:t>
            </a:r>
            <a:r>
              <a:rPr lang="en-US" dirty="0"/>
              <a:t>Science Advances 7(3), eabf0269, 2021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6C640FD6-B2FD-4B63-BAEC-FFAE357A21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751" t="9926" r="522" b="18888"/>
          <a:stretch/>
        </p:blipFill>
        <p:spPr>
          <a:xfrm>
            <a:off x="4359137" y="403390"/>
            <a:ext cx="1845705" cy="1707204"/>
          </a:xfrm>
          <a:prstGeom prst="rect">
            <a:avLst/>
          </a:prstGeom>
        </p:spPr>
      </p:pic>
      <p:sp>
        <p:nvSpPr>
          <p:cNvPr id="124" name="Hexagon 123">
            <a:extLst>
              <a:ext uri="{FF2B5EF4-FFF2-40B4-BE49-F238E27FC236}">
                <a16:creationId xmlns:a16="http://schemas.microsoft.com/office/drawing/2014/main" id="{EFE02D08-0142-CEA7-570F-839AFFFE850B}"/>
              </a:ext>
            </a:extLst>
          </p:cNvPr>
          <p:cNvSpPr/>
          <p:nvPr/>
        </p:nvSpPr>
        <p:spPr>
          <a:xfrm rot="5400000">
            <a:off x="5054845" y="1646435"/>
            <a:ext cx="358976" cy="318795"/>
          </a:xfrm>
          <a:prstGeom prst="hexagon">
            <a:avLst>
              <a:gd name="adj" fmla="val 23644"/>
              <a:gd name="vf" fmla="val 115470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3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Hexagon 124">
            <a:extLst>
              <a:ext uri="{FF2B5EF4-FFF2-40B4-BE49-F238E27FC236}">
                <a16:creationId xmlns:a16="http://schemas.microsoft.com/office/drawing/2014/main" id="{113AB131-CF25-EAED-AB32-7D612D0DFA4E}"/>
              </a:ext>
            </a:extLst>
          </p:cNvPr>
          <p:cNvSpPr/>
          <p:nvPr/>
        </p:nvSpPr>
        <p:spPr>
          <a:xfrm rot="5400000">
            <a:off x="4555454" y="1350820"/>
            <a:ext cx="358976" cy="318795"/>
          </a:xfrm>
          <a:prstGeom prst="hexagon">
            <a:avLst>
              <a:gd name="adj" fmla="val 23644"/>
              <a:gd name="vf" fmla="val 115470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3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Hexagon 125">
            <a:extLst>
              <a:ext uri="{FF2B5EF4-FFF2-40B4-BE49-F238E27FC236}">
                <a16:creationId xmlns:a16="http://schemas.microsoft.com/office/drawing/2014/main" id="{4B0A6B3C-ABEA-BECC-806E-835BEF5D23C1}"/>
              </a:ext>
            </a:extLst>
          </p:cNvPr>
          <p:cNvSpPr/>
          <p:nvPr/>
        </p:nvSpPr>
        <p:spPr>
          <a:xfrm rot="5400000">
            <a:off x="5037490" y="1083119"/>
            <a:ext cx="358976" cy="318795"/>
          </a:xfrm>
          <a:prstGeom prst="hexagon">
            <a:avLst>
              <a:gd name="adj" fmla="val 23644"/>
              <a:gd name="vf" fmla="val 115470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3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Hexagon 126">
            <a:extLst>
              <a:ext uri="{FF2B5EF4-FFF2-40B4-BE49-F238E27FC236}">
                <a16:creationId xmlns:a16="http://schemas.microsoft.com/office/drawing/2014/main" id="{3C088A1E-CC8C-5086-776E-A93273B3DB7A}"/>
              </a:ext>
            </a:extLst>
          </p:cNvPr>
          <p:cNvSpPr/>
          <p:nvPr/>
        </p:nvSpPr>
        <p:spPr>
          <a:xfrm rot="5400000">
            <a:off x="4556606" y="790636"/>
            <a:ext cx="358976" cy="318795"/>
          </a:xfrm>
          <a:prstGeom prst="hexagon">
            <a:avLst>
              <a:gd name="adj" fmla="val 23644"/>
              <a:gd name="vf" fmla="val 115470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3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Hexagon 133">
            <a:extLst>
              <a:ext uri="{FF2B5EF4-FFF2-40B4-BE49-F238E27FC236}">
                <a16:creationId xmlns:a16="http://schemas.microsoft.com/office/drawing/2014/main" id="{955FFB10-E808-3C87-DA75-64B17C2F6495}"/>
              </a:ext>
            </a:extLst>
          </p:cNvPr>
          <p:cNvSpPr/>
          <p:nvPr/>
        </p:nvSpPr>
        <p:spPr>
          <a:xfrm rot="5400000">
            <a:off x="5054844" y="508153"/>
            <a:ext cx="358976" cy="318795"/>
          </a:xfrm>
          <a:prstGeom prst="hexagon">
            <a:avLst>
              <a:gd name="adj" fmla="val 23644"/>
              <a:gd name="vf" fmla="val 115470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3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Hexagon 134">
            <a:extLst>
              <a:ext uri="{FF2B5EF4-FFF2-40B4-BE49-F238E27FC236}">
                <a16:creationId xmlns:a16="http://schemas.microsoft.com/office/drawing/2014/main" id="{FABC23F2-F2CE-F9B4-5654-7A2F4BC9B932}"/>
              </a:ext>
            </a:extLst>
          </p:cNvPr>
          <p:cNvSpPr/>
          <p:nvPr/>
        </p:nvSpPr>
        <p:spPr>
          <a:xfrm rot="5400000">
            <a:off x="5535727" y="790636"/>
            <a:ext cx="358976" cy="318795"/>
          </a:xfrm>
          <a:prstGeom prst="hexagon">
            <a:avLst>
              <a:gd name="adj" fmla="val 23644"/>
              <a:gd name="vf" fmla="val 115470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3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Hexagon 135">
            <a:extLst>
              <a:ext uri="{FF2B5EF4-FFF2-40B4-BE49-F238E27FC236}">
                <a16:creationId xmlns:a16="http://schemas.microsoft.com/office/drawing/2014/main" id="{7E66D13C-AE3A-9481-C2DD-5DEF11B0FA0F}"/>
              </a:ext>
            </a:extLst>
          </p:cNvPr>
          <p:cNvSpPr/>
          <p:nvPr/>
        </p:nvSpPr>
        <p:spPr>
          <a:xfrm rot="5400000">
            <a:off x="5544081" y="1365164"/>
            <a:ext cx="358976" cy="318795"/>
          </a:xfrm>
          <a:prstGeom prst="hexagon">
            <a:avLst>
              <a:gd name="adj" fmla="val 23644"/>
              <a:gd name="vf" fmla="val 115470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3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823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F34732CE-F7DF-085C-6A5C-BC08E56C6D86}"/>
              </a:ext>
            </a:extLst>
          </p:cNvPr>
          <p:cNvSpPr txBox="1"/>
          <p:nvPr/>
        </p:nvSpPr>
        <p:spPr>
          <a:xfrm>
            <a:off x="303432" y="18145"/>
            <a:ext cx="13345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Formation of </a:t>
            </a:r>
            <a:r>
              <a:rPr lang="en-US" sz="2400" dirty="0" err="1"/>
              <a:t>circumcoronene</a:t>
            </a:r>
            <a:r>
              <a:rPr lang="en-US" sz="2400" dirty="0"/>
              <a:t>-based Cu-coordinated metal-organic (MOC) chains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829ED0-4D6C-561D-1CDB-9E65B8B8681E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479810"/>
            <a:ext cx="3005379" cy="3298969"/>
            <a:chOff x="602235" y="1688398"/>
            <a:chExt cx="3685419" cy="40454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A3A1A2-C00F-DC01-A307-657260F9E9C1}"/>
                </a:ext>
              </a:extLst>
            </p:cNvPr>
            <p:cNvSpPr txBox="1"/>
            <p:nvPr/>
          </p:nvSpPr>
          <p:spPr>
            <a:xfrm>
              <a:off x="602235" y="5280935"/>
              <a:ext cx="2951876" cy="452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60x60nm, 1V, 500pA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D738EFF-D665-82F0-0DE2-8312EFAAF2B3}"/>
                </a:ext>
              </a:extLst>
            </p:cNvPr>
            <p:cNvGrpSpPr/>
            <p:nvPr/>
          </p:nvGrpSpPr>
          <p:grpSpPr>
            <a:xfrm>
              <a:off x="607829" y="1688398"/>
              <a:ext cx="3679825" cy="3679825"/>
              <a:chOff x="-441325" y="1755775"/>
              <a:chExt cx="4337050" cy="4337050"/>
            </a:xfrm>
          </p:grpSpPr>
          <p:pic>
            <p:nvPicPr>
              <p:cNvPr id="5" name="Picture 4" descr="A group of white dots in a dark sky&#10;&#10;Description automatically generated">
                <a:extLst>
                  <a:ext uri="{FF2B5EF4-FFF2-40B4-BE49-F238E27FC236}">
                    <a16:creationId xmlns:a16="http://schemas.microsoft.com/office/drawing/2014/main" id="{8FDA440E-52BD-1C4C-D66A-88B9DDDFA6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1325" y="1755775"/>
                <a:ext cx="4337050" cy="4337050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637238-E70B-B35D-B2C1-ADA27EB397AE}"/>
                  </a:ext>
                </a:extLst>
              </p:cNvPr>
              <p:cNvSpPr/>
              <p:nvPr/>
            </p:nvSpPr>
            <p:spPr>
              <a:xfrm>
                <a:off x="2146300" y="2992967"/>
                <a:ext cx="160867" cy="2921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A640C8F-00A0-9774-D8B1-B45081733F0A}"/>
                  </a:ext>
                </a:extLst>
              </p:cNvPr>
              <p:cNvSpPr/>
              <p:nvPr/>
            </p:nvSpPr>
            <p:spPr>
              <a:xfrm>
                <a:off x="2307167" y="2846917"/>
                <a:ext cx="160867" cy="2921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F73DD5B-6223-8F2A-EEAF-A7BBECC9F66D}"/>
                  </a:ext>
                </a:extLst>
              </p:cNvPr>
              <p:cNvSpPr/>
              <p:nvPr/>
            </p:nvSpPr>
            <p:spPr>
              <a:xfrm rot="568041">
                <a:off x="3302847" y="2858158"/>
                <a:ext cx="160867" cy="2921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A700B57-018E-FB45-C06D-510AAA317737}"/>
                  </a:ext>
                </a:extLst>
              </p:cNvPr>
              <p:cNvSpPr/>
              <p:nvPr/>
            </p:nvSpPr>
            <p:spPr>
              <a:xfrm rot="21417459">
                <a:off x="2166408" y="5422500"/>
                <a:ext cx="160867" cy="2921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628B2A-AB24-1DC6-90EC-7713B839B763}"/>
                  </a:ext>
                </a:extLst>
              </p:cNvPr>
              <p:cNvSpPr/>
              <p:nvPr/>
            </p:nvSpPr>
            <p:spPr>
              <a:xfrm rot="20826612">
                <a:off x="885617" y="3932214"/>
                <a:ext cx="160867" cy="2921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31AE0ED-BE71-7BD3-CA28-42C06A86DDF7}"/>
                </a:ext>
              </a:extLst>
            </p:cNvPr>
            <p:cNvSpPr/>
            <p:nvPr/>
          </p:nvSpPr>
          <p:spPr>
            <a:xfrm>
              <a:off x="1397737" y="2050785"/>
              <a:ext cx="1587705" cy="424242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 dimer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67B9F68-7A67-31D3-4962-CC37C4AA5C26}"/>
                </a:ext>
              </a:extLst>
            </p:cNvPr>
            <p:cNvSpPr/>
            <p:nvPr/>
          </p:nvSpPr>
          <p:spPr>
            <a:xfrm rot="20980203">
              <a:off x="3029182" y="2120941"/>
              <a:ext cx="136490" cy="247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90BA34-3731-1024-7D98-7BAD213549AC}"/>
              </a:ext>
            </a:extLst>
          </p:cNvPr>
          <p:cNvGrpSpPr/>
          <p:nvPr/>
        </p:nvGrpSpPr>
        <p:grpSpPr>
          <a:xfrm>
            <a:off x="7672319" y="460333"/>
            <a:ext cx="3647899" cy="3331164"/>
            <a:chOff x="8381317" y="1471257"/>
            <a:chExt cx="4991424" cy="4804361"/>
          </a:xfrm>
        </p:grpSpPr>
        <p:pic>
          <p:nvPicPr>
            <p:cNvPr id="1221" name="Picture 1220" descr="A blurry image of a blue background&#10;&#10;Description automatically generated">
              <a:extLst>
                <a:ext uri="{FF2B5EF4-FFF2-40B4-BE49-F238E27FC236}">
                  <a16:creationId xmlns:a16="http://schemas.microsoft.com/office/drawing/2014/main" id="{5283B8C7-E621-809D-87C3-EFF0A5A886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2" t="6450"/>
            <a:stretch/>
          </p:blipFill>
          <p:spPr>
            <a:xfrm>
              <a:off x="8381317" y="1471257"/>
              <a:ext cx="4379736" cy="4392968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7FBCFBC-5688-3891-5335-A582B6FA5240}"/>
                </a:ext>
              </a:extLst>
            </p:cNvPr>
            <p:cNvSpPr txBox="1"/>
            <p:nvPr/>
          </p:nvSpPr>
          <p:spPr>
            <a:xfrm>
              <a:off x="10067408" y="5742950"/>
              <a:ext cx="3305333" cy="532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90x90nm, 1V, 1nA</a:t>
              </a: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955390D-D5D5-6FD5-0B80-C6472C87E148}"/>
                </a:ext>
              </a:extLst>
            </p:cNvPr>
            <p:cNvGrpSpPr/>
            <p:nvPr/>
          </p:nvGrpSpPr>
          <p:grpSpPr>
            <a:xfrm rot="310677">
              <a:off x="11599107" y="3440305"/>
              <a:ext cx="640548" cy="845306"/>
              <a:chOff x="11258349" y="3440113"/>
              <a:chExt cx="1049539" cy="1182687"/>
            </a:xfrm>
          </p:grpSpPr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132B5D85-E029-D409-55C7-98DBFCC7E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74425" y="3440113"/>
                <a:ext cx="339418" cy="602732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117B25DD-C784-A514-7C04-E127E3DE9B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58349" y="4029075"/>
                <a:ext cx="355494" cy="593725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45FCBA5F-E2BC-6BF5-E620-DE663FC740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613843" y="4029075"/>
                <a:ext cx="694045" cy="5215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DA263C4-CA13-1999-84C9-57E79064F7F4}"/>
                </a:ext>
              </a:extLst>
            </p:cNvPr>
            <p:cNvSpPr txBox="1"/>
            <p:nvPr/>
          </p:nvSpPr>
          <p:spPr>
            <a:xfrm>
              <a:off x="11732539" y="3657483"/>
              <a:ext cx="33855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rgbClr val="FFFF00"/>
                  </a:solidFill>
                </a:rPr>
                <a:t>120</a:t>
              </a:r>
              <a:r>
                <a:rPr lang="en-US" sz="600" baseline="30000" dirty="0">
                  <a:solidFill>
                    <a:srgbClr val="FFFF00"/>
                  </a:solidFill>
                </a:rPr>
                <a:t>0</a:t>
              </a:r>
              <a:endParaRPr lang="en-US" baseline="30000" dirty="0">
                <a:solidFill>
                  <a:srgbClr val="FFFF00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D36D61B-B3CD-666A-EC36-58C4F0DCD1E9}"/>
              </a:ext>
            </a:extLst>
          </p:cNvPr>
          <p:cNvSpPr txBox="1"/>
          <p:nvPr/>
        </p:nvSpPr>
        <p:spPr>
          <a:xfrm>
            <a:off x="3802047" y="3409447"/>
            <a:ext cx="211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60x60nm, 1V, 500pA</a:t>
            </a:r>
          </a:p>
        </p:txBody>
      </p:sp>
      <p:pic>
        <p:nvPicPr>
          <p:cNvPr id="12" name="Picture 11" descr="A blue and white background with white dots&#10;&#10;Description automatically generated">
            <a:extLst>
              <a:ext uri="{FF2B5EF4-FFF2-40B4-BE49-F238E27FC236}">
                <a16:creationId xmlns:a16="http://schemas.microsoft.com/office/drawing/2014/main" id="{E5535BE1-A2AC-761F-CE45-D91EBB965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636" y="475907"/>
            <a:ext cx="2999838" cy="2999838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39C205CF-C65F-873B-898C-16A099E7518D}"/>
              </a:ext>
            </a:extLst>
          </p:cNvPr>
          <p:cNvSpPr/>
          <p:nvPr/>
        </p:nvSpPr>
        <p:spPr>
          <a:xfrm>
            <a:off x="3056231" y="1709077"/>
            <a:ext cx="745816" cy="427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04E20E-EFEC-D603-CD6C-E62DBFCC2FA1}"/>
              </a:ext>
            </a:extLst>
          </p:cNvPr>
          <p:cNvSpPr txBox="1"/>
          <p:nvPr/>
        </p:nvSpPr>
        <p:spPr>
          <a:xfrm>
            <a:off x="2960707" y="1028047"/>
            <a:ext cx="886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275C</a:t>
            </a:r>
          </a:p>
          <a:p>
            <a:r>
              <a:rPr lang="en-US" dirty="0"/>
              <a:t>2 hours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39D8FB-7D22-0E30-EF34-875F4BF6249F}"/>
              </a:ext>
            </a:extLst>
          </p:cNvPr>
          <p:cNvSpPr txBox="1"/>
          <p:nvPr/>
        </p:nvSpPr>
        <p:spPr>
          <a:xfrm>
            <a:off x="6831474" y="1012660"/>
            <a:ext cx="886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310C</a:t>
            </a:r>
          </a:p>
          <a:p>
            <a:r>
              <a:rPr lang="en-US" dirty="0"/>
              <a:t>2 hours</a:t>
            </a:r>
          </a:p>
        </p:txBody>
      </p:sp>
      <p:pic>
        <p:nvPicPr>
          <p:cNvPr id="30" name="Picture 29" descr="A blue background with white dots&#10;&#10;Description automatically generated">
            <a:extLst>
              <a:ext uri="{FF2B5EF4-FFF2-40B4-BE49-F238E27FC236}">
                <a16:creationId xmlns:a16="http://schemas.microsoft.com/office/drawing/2014/main" id="{4640773A-DD6B-5A64-2EF7-F858D65CC3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14" y="3848177"/>
            <a:ext cx="3014557" cy="26999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9ED41E1-70EE-1399-8C67-7A9B4DD13499}"/>
              </a:ext>
            </a:extLst>
          </p:cNvPr>
          <p:cNvSpPr txBox="1"/>
          <p:nvPr/>
        </p:nvSpPr>
        <p:spPr>
          <a:xfrm>
            <a:off x="3711064" y="6500587"/>
            <a:ext cx="1187909" cy="235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1V, 1nA   60x50nm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0E232468-6BE7-F686-77CB-660A2DBAE8CB}"/>
              </a:ext>
            </a:extLst>
          </p:cNvPr>
          <p:cNvSpPr/>
          <p:nvPr/>
        </p:nvSpPr>
        <p:spPr>
          <a:xfrm>
            <a:off x="2579301" y="3504620"/>
            <a:ext cx="1100000" cy="1802832"/>
          </a:xfrm>
          <a:custGeom>
            <a:avLst/>
            <a:gdLst>
              <a:gd name="connsiteX0" fmla="*/ 0 w 1100000"/>
              <a:gd name="connsiteY0" fmla="*/ 0 h 1802832"/>
              <a:gd name="connsiteX1" fmla="*/ 277664 w 1100000"/>
              <a:gd name="connsiteY1" fmla="*/ 0 h 1802832"/>
              <a:gd name="connsiteX2" fmla="*/ 277664 w 1100000"/>
              <a:gd name="connsiteY2" fmla="*/ 1482342 h 1802832"/>
              <a:gd name="connsiteX3" fmla="*/ 886340 w 1100000"/>
              <a:gd name="connsiteY3" fmla="*/ 1482342 h 1802832"/>
              <a:gd name="connsiteX4" fmla="*/ 886340 w 1100000"/>
              <a:gd name="connsiteY4" fmla="*/ 1375512 h 1802832"/>
              <a:gd name="connsiteX5" fmla="*/ 1100000 w 1100000"/>
              <a:gd name="connsiteY5" fmla="*/ 1589172 h 1802832"/>
              <a:gd name="connsiteX6" fmla="*/ 886340 w 1100000"/>
              <a:gd name="connsiteY6" fmla="*/ 1802832 h 1802832"/>
              <a:gd name="connsiteX7" fmla="*/ 886340 w 1100000"/>
              <a:gd name="connsiteY7" fmla="*/ 1696002 h 1802832"/>
              <a:gd name="connsiteX8" fmla="*/ 143032 w 1100000"/>
              <a:gd name="connsiteY8" fmla="*/ 1696002 h 1802832"/>
              <a:gd name="connsiteX9" fmla="*/ 143032 w 1100000"/>
              <a:gd name="connsiteY9" fmla="*/ 1694974 h 1802832"/>
              <a:gd name="connsiteX10" fmla="*/ 0 w 1100000"/>
              <a:gd name="connsiteY10" fmla="*/ 1694974 h 180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000" h="1802832">
                <a:moveTo>
                  <a:pt x="0" y="0"/>
                </a:moveTo>
                <a:lnTo>
                  <a:pt x="277664" y="0"/>
                </a:lnTo>
                <a:lnTo>
                  <a:pt x="277664" y="1482342"/>
                </a:lnTo>
                <a:lnTo>
                  <a:pt x="886340" y="1482342"/>
                </a:lnTo>
                <a:lnTo>
                  <a:pt x="886340" y="1375512"/>
                </a:lnTo>
                <a:lnTo>
                  <a:pt x="1100000" y="1589172"/>
                </a:lnTo>
                <a:lnTo>
                  <a:pt x="886340" y="1802832"/>
                </a:lnTo>
                <a:lnTo>
                  <a:pt x="886340" y="1696002"/>
                </a:lnTo>
                <a:lnTo>
                  <a:pt x="143032" y="1696002"/>
                </a:lnTo>
                <a:lnTo>
                  <a:pt x="143032" y="1694974"/>
                </a:lnTo>
                <a:lnTo>
                  <a:pt x="0" y="1694974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728FC5E-0334-4271-4081-2C24C79BB5EC}"/>
              </a:ext>
            </a:extLst>
          </p:cNvPr>
          <p:cNvSpPr/>
          <p:nvPr/>
        </p:nvSpPr>
        <p:spPr>
          <a:xfrm>
            <a:off x="6881539" y="1624832"/>
            <a:ext cx="745816" cy="427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177E583-7202-B4C0-1B3E-13354C9FD4A8}"/>
              </a:ext>
            </a:extLst>
          </p:cNvPr>
          <p:cNvSpPr txBox="1"/>
          <p:nvPr/>
        </p:nvSpPr>
        <p:spPr>
          <a:xfrm>
            <a:off x="851592" y="4202194"/>
            <a:ext cx="1853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270C</a:t>
            </a:r>
          </a:p>
          <a:p>
            <a:r>
              <a:rPr lang="en-US" dirty="0"/>
              <a:t>Overnight anneal </a:t>
            </a:r>
          </a:p>
          <a:p>
            <a:r>
              <a:rPr lang="en-US" dirty="0"/>
              <a:t>(14 hours)</a:t>
            </a:r>
          </a:p>
        </p:txBody>
      </p:sp>
      <p:pic>
        <p:nvPicPr>
          <p:cNvPr id="129" name="Picture 128" descr="A blurry image of a blue light&#10;&#10;Description automatically generated">
            <a:extLst>
              <a:ext uri="{FF2B5EF4-FFF2-40B4-BE49-F238E27FC236}">
                <a16:creationId xmlns:a16="http://schemas.microsoft.com/office/drawing/2014/main" id="{A0CB3CB4-7BEA-1708-5CEE-467824732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153" y="3846943"/>
            <a:ext cx="1369812" cy="2699920"/>
          </a:xfrm>
          <a:prstGeom prst="rect">
            <a:avLst/>
          </a:prstGeom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6183566B-EF97-1ACC-EC78-86734B35191C}"/>
              </a:ext>
            </a:extLst>
          </p:cNvPr>
          <p:cNvSpPr/>
          <p:nvPr/>
        </p:nvSpPr>
        <p:spPr>
          <a:xfrm rot="21147894">
            <a:off x="7903084" y="2046635"/>
            <a:ext cx="164151" cy="2671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F6BEFC3-57CF-94A9-84F3-2113235180F3}"/>
              </a:ext>
            </a:extLst>
          </p:cNvPr>
          <p:cNvCxnSpPr>
            <a:cxnSpLocks/>
          </p:cNvCxnSpPr>
          <p:nvPr/>
        </p:nvCxnSpPr>
        <p:spPr>
          <a:xfrm flipH="1">
            <a:off x="7656255" y="2323444"/>
            <a:ext cx="262243" cy="1534263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47284F8-D1B0-524D-13E1-68D9B535CBB7}"/>
              </a:ext>
            </a:extLst>
          </p:cNvPr>
          <p:cNvCxnSpPr>
            <a:cxnSpLocks/>
          </p:cNvCxnSpPr>
          <p:nvPr/>
        </p:nvCxnSpPr>
        <p:spPr>
          <a:xfrm>
            <a:off x="8077833" y="2308442"/>
            <a:ext cx="863443" cy="1549265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81EB12DA-BCED-0E6D-16D2-57AC23EAF86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501"/>
          <a:stretch/>
        </p:blipFill>
        <p:spPr>
          <a:xfrm>
            <a:off x="9002611" y="4118031"/>
            <a:ext cx="2977322" cy="215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17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92FC083A-5DF2-7005-F33E-C7B5A93E43B5}"/>
              </a:ext>
            </a:extLst>
          </p:cNvPr>
          <p:cNvGrpSpPr>
            <a:grpSpLocks noChangeAspect="1"/>
          </p:cNvGrpSpPr>
          <p:nvPr/>
        </p:nvGrpSpPr>
        <p:grpSpPr>
          <a:xfrm>
            <a:off x="294283" y="521255"/>
            <a:ext cx="13901286" cy="6336745"/>
            <a:chOff x="713383" y="1589087"/>
            <a:chExt cx="8882871" cy="40491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397658-52C6-A5AF-F653-004160D14381}"/>
                </a:ext>
              </a:extLst>
            </p:cNvPr>
            <p:cNvSpPr txBox="1"/>
            <p:nvPr/>
          </p:nvSpPr>
          <p:spPr>
            <a:xfrm>
              <a:off x="713383" y="5268912"/>
              <a:ext cx="2113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13x13nm, .9V, 1.5nA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B9170E-A120-BE29-98E1-95D8F1D6F3A8}"/>
                </a:ext>
              </a:extLst>
            </p:cNvPr>
            <p:cNvSpPr txBox="1"/>
            <p:nvPr/>
          </p:nvSpPr>
          <p:spPr>
            <a:xfrm>
              <a:off x="4559384" y="5268912"/>
              <a:ext cx="1938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13x13nm, 1V, 1nA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2270C1F-25C7-4260-1097-E44B1B0D1CD6}"/>
                </a:ext>
              </a:extLst>
            </p:cNvPr>
            <p:cNvGrpSpPr/>
            <p:nvPr/>
          </p:nvGrpSpPr>
          <p:grpSpPr>
            <a:xfrm>
              <a:off x="4483706" y="1589087"/>
              <a:ext cx="5112548" cy="3679825"/>
              <a:chOff x="7537690" y="1588119"/>
              <a:chExt cx="6025661" cy="4337050"/>
            </a:xfrm>
          </p:grpSpPr>
          <p:pic>
            <p:nvPicPr>
              <p:cNvPr id="8" name="Picture 7" descr="A group of white lights&#10;&#10;Description automatically generated">
                <a:extLst>
                  <a:ext uri="{FF2B5EF4-FFF2-40B4-BE49-F238E27FC236}">
                    <a16:creationId xmlns:a16="http://schemas.microsoft.com/office/drawing/2014/main" id="{8015CB2D-1E09-D92F-AC03-842495BBCE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7690" y="1588119"/>
                <a:ext cx="4337050" cy="433705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050765-40BE-1EF9-DD62-40322128F985}"/>
                  </a:ext>
                </a:extLst>
              </p:cNvPr>
              <p:cNvSpPr txBox="1"/>
              <p:nvPr/>
            </p:nvSpPr>
            <p:spPr>
              <a:xfrm>
                <a:off x="7537690" y="1696605"/>
                <a:ext cx="1355567" cy="362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CO tip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DA523-00CA-917D-A5B2-7425A9AE2BEA}"/>
                  </a:ext>
                </a:extLst>
              </p:cNvPr>
              <p:cNvSpPr txBox="1"/>
              <p:nvPr/>
            </p:nvSpPr>
            <p:spPr>
              <a:xfrm>
                <a:off x="9068115" y="2333206"/>
                <a:ext cx="458331" cy="27699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CO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77A2FA5-9480-6490-0EEB-198072202F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6446" y="2610205"/>
                <a:ext cx="115224" cy="74508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408C116-03A6-FD00-6353-B6584C229B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00591" y="2610205"/>
                <a:ext cx="732994" cy="1315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C6A6B0-5D0E-35D5-FAF9-5787DABEF5CD}"/>
                  </a:ext>
                </a:extLst>
              </p:cNvPr>
              <p:cNvSpPr txBox="1"/>
              <p:nvPr/>
            </p:nvSpPr>
            <p:spPr>
              <a:xfrm>
                <a:off x="12207784" y="1755418"/>
                <a:ext cx="1355567" cy="362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CO absorbed 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14A1196-517B-0742-6A4D-6BC6FF71C080}"/>
                </a:ext>
              </a:extLst>
            </p:cNvPr>
            <p:cNvGrpSpPr/>
            <p:nvPr/>
          </p:nvGrpSpPr>
          <p:grpSpPr>
            <a:xfrm>
              <a:off x="758632" y="1589087"/>
              <a:ext cx="3679825" cy="3679825"/>
              <a:chOff x="3922713" y="1755775"/>
              <a:chExt cx="4337050" cy="4337050"/>
            </a:xfrm>
          </p:grpSpPr>
          <p:pic>
            <p:nvPicPr>
              <p:cNvPr id="24" name="Picture 23" descr="A blurry image of a group of lights&#10;&#10;Description automatically generated">
                <a:extLst>
                  <a:ext uri="{FF2B5EF4-FFF2-40B4-BE49-F238E27FC236}">
                    <a16:creationId xmlns:a16="http://schemas.microsoft.com/office/drawing/2014/main" id="{B39B1248-9C8C-9999-FB90-23073EFAF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2713" y="1755775"/>
                <a:ext cx="4337050" cy="433705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0822157-638A-E6CC-68BF-C116A72AB296}"/>
                  </a:ext>
                </a:extLst>
              </p:cNvPr>
              <p:cNvSpPr txBox="1"/>
              <p:nvPr/>
            </p:nvSpPr>
            <p:spPr>
              <a:xfrm>
                <a:off x="3976044" y="1840984"/>
                <a:ext cx="1870713" cy="435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Metallic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>
                    <a:solidFill>
                      <a:schemeClr val="bg1"/>
                    </a:solidFill>
                  </a:rPr>
                  <a:t>tip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FCA90D-B1C8-DE0B-1B08-6512E43F2B6B}"/>
                  </a:ext>
                </a:extLst>
              </p:cNvPr>
              <p:cNvSpPr txBox="1"/>
              <p:nvPr/>
            </p:nvSpPr>
            <p:spPr>
              <a:xfrm>
                <a:off x="5388426" y="2554084"/>
                <a:ext cx="458331" cy="32647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CO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551A4CB-BDA3-7FAF-9607-1A9419EF68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46756" y="2880555"/>
                <a:ext cx="158973" cy="77460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EF1F1C6-C846-AC36-09E2-5C70556CBC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23690" y="2880555"/>
                <a:ext cx="76473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474FA57D-C10C-EA73-1442-AC8C15EC0A1F}"/>
              </a:ext>
            </a:extLst>
          </p:cNvPr>
          <p:cNvSpPr/>
          <p:nvPr/>
        </p:nvSpPr>
        <p:spPr>
          <a:xfrm>
            <a:off x="2483565" y="4451419"/>
            <a:ext cx="1294739" cy="34596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 dimer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FA95A9-7FF6-22D4-498C-AE228446CA54}"/>
              </a:ext>
            </a:extLst>
          </p:cNvPr>
          <p:cNvSpPr/>
          <p:nvPr/>
        </p:nvSpPr>
        <p:spPr>
          <a:xfrm>
            <a:off x="3130936" y="906131"/>
            <a:ext cx="1883826" cy="345960"/>
          </a:xfrm>
          <a:prstGeom prst="rect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Circumcoronene</a:t>
            </a:r>
            <a:endParaRPr lang="en-US" dirty="0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500BB165-7CA1-BDBD-9116-E2CDB0E10C50}"/>
              </a:ext>
            </a:extLst>
          </p:cNvPr>
          <p:cNvSpPr/>
          <p:nvPr/>
        </p:nvSpPr>
        <p:spPr>
          <a:xfrm rot="10800000">
            <a:off x="6656134" y="284187"/>
            <a:ext cx="698144" cy="631228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C9A1251-1C07-0D78-003F-AACACA326F02}"/>
              </a:ext>
            </a:extLst>
          </p:cNvPr>
          <p:cNvSpPr/>
          <p:nvPr/>
        </p:nvSpPr>
        <p:spPr>
          <a:xfrm>
            <a:off x="6840479" y="780790"/>
            <a:ext cx="283204" cy="28670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A193DBA-FCEB-4FD4-7914-8AE6B0AB852B}"/>
              </a:ext>
            </a:extLst>
          </p:cNvPr>
          <p:cNvSpPr/>
          <p:nvPr/>
        </p:nvSpPr>
        <p:spPr>
          <a:xfrm>
            <a:off x="6840479" y="1087627"/>
            <a:ext cx="301432" cy="2867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</a:t>
            </a: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66887CC7-523B-41B6-D859-43DDD1D88198}"/>
              </a:ext>
            </a:extLst>
          </p:cNvPr>
          <p:cNvSpPr/>
          <p:nvPr/>
        </p:nvSpPr>
        <p:spPr>
          <a:xfrm rot="10800000">
            <a:off x="1323701" y="318782"/>
            <a:ext cx="698144" cy="631228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E4591F8-99BC-1BED-A8E7-9F0404DA3F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751" t="9926" r="522" b="18888"/>
          <a:stretch/>
        </p:blipFill>
        <p:spPr>
          <a:xfrm rot="650963">
            <a:off x="9800999" y="4512329"/>
            <a:ext cx="792739" cy="7332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07F79F-865C-05FF-BC35-A5CE840479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751" t="9926" r="522" b="18888"/>
          <a:stretch/>
        </p:blipFill>
        <p:spPr>
          <a:xfrm rot="650963">
            <a:off x="9941579" y="3793194"/>
            <a:ext cx="792739" cy="73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80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rry image of a blue light&#10;&#10;Description automatically generated">
            <a:extLst>
              <a:ext uri="{FF2B5EF4-FFF2-40B4-BE49-F238E27FC236}">
                <a16:creationId xmlns:a16="http://schemas.microsoft.com/office/drawing/2014/main" id="{EFBE5128-78B3-6C32-EF15-A159C1FC0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57" y="972014"/>
            <a:ext cx="1314450" cy="2590800"/>
          </a:xfrm>
          <a:prstGeom prst="rect">
            <a:avLst/>
          </a:prstGeom>
        </p:spPr>
      </p:pic>
      <p:pic>
        <p:nvPicPr>
          <p:cNvPr id="61" name="Picture 60" descr="A blue and white x-ray image&#10;&#10;Description automatically generated">
            <a:extLst>
              <a:ext uri="{FF2B5EF4-FFF2-40B4-BE49-F238E27FC236}">
                <a16:creationId xmlns:a16="http://schemas.microsoft.com/office/drawing/2014/main" id="{3C253644-3998-91B2-FCE7-E0751F220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07" y="972014"/>
            <a:ext cx="1314450" cy="25908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9704F11-4D49-94E1-1082-BC79455CA9E2}"/>
              </a:ext>
            </a:extLst>
          </p:cNvPr>
          <p:cNvSpPr txBox="1"/>
          <p:nvPr/>
        </p:nvSpPr>
        <p:spPr>
          <a:xfrm>
            <a:off x="1821352" y="643915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</a:t>
            </a:r>
            <a:r>
              <a:rPr lang="en-US" dirty="0"/>
              <a:t>/dV@0.7V</a:t>
            </a:r>
          </a:p>
        </p:txBody>
      </p:sp>
      <p:pic>
        <p:nvPicPr>
          <p:cNvPr id="64" name="Picture 63" descr="A blue and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825C5A4-CE28-9055-5DD5-1DD5B3A77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657" y="972014"/>
            <a:ext cx="1305442" cy="25908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2D0917C-1C1D-131E-8969-4BB0B83A6F74}"/>
              </a:ext>
            </a:extLst>
          </p:cNvPr>
          <p:cNvSpPr txBox="1"/>
          <p:nvPr/>
        </p:nvSpPr>
        <p:spPr>
          <a:xfrm>
            <a:off x="3519448" y="68514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0.9V</a:t>
            </a:r>
          </a:p>
        </p:txBody>
      </p:sp>
      <p:pic>
        <p:nvPicPr>
          <p:cNvPr id="67" name="Picture 66" descr="A blue and white image of a spine&#10;&#10;Description automatically generated">
            <a:extLst>
              <a:ext uri="{FF2B5EF4-FFF2-40B4-BE49-F238E27FC236}">
                <a16:creationId xmlns:a16="http://schemas.microsoft.com/office/drawing/2014/main" id="{A83E8647-839D-769C-9B76-A1404663BB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98" y="972014"/>
            <a:ext cx="1305442" cy="25908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CFB586B-9645-A4B0-4253-F9F2605157B9}"/>
              </a:ext>
            </a:extLst>
          </p:cNvPr>
          <p:cNvSpPr txBox="1"/>
          <p:nvPr/>
        </p:nvSpPr>
        <p:spPr>
          <a:xfrm>
            <a:off x="4824890" y="685148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1.15V</a:t>
            </a:r>
          </a:p>
        </p:txBody>
      </p:sp>
      <p:pic>
        <p:nvPicPr>
          <p:cNvPr id="70" name="Picture 69" descr="A blue and white image of a spine&#10;&#10;Description automatically generated">
            <a:extLst>
              <a:ext uri="{FF2B5EF4-FFF2-40B4-BE49-F238E27FC236}">
                <a16:creationId xmlns:a16="http://schemas.microsoft.com/office/drawing/2014/main" id="{B1AA30C4-D1B3-648C-054D-E6CC095D12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198" y="972014"/>
            <a:ext cx="1305442" cy="25908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3E7BAC6-EDEA-573D-4B90-4ACD69E0E27B}"/>
              </a:ext>
            </a:extLst>
          </p:cNvPr>
          <p:cNvSpPr txBox="1"/>
          <p:nvPr/>
        </p:nvSpPr>
        <p:spPr>
          <a:xfrm>
            <a:off x="6073614" y="685148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1.25V</a:t>
            </a:r>
          </a:p>
        </p:txBody>
      </p:sp>
      <p:pic>
        <p:nvPicPr>
          <p:cNvPr id="73" name="Picture 72" descr="A blue and white image of a spine&#10;&#10;Description automatically generated">
            <a:extLst>
              <a:ext uri="{FF2B5EF4-FFF2-40B4-BE49-F238E27FC236}">
                <a16:creationId xmlns:a16="http://schemas.microsoft.com/office/drawing/2014/main" id="{496C29D3-1883-914D-BB31-53ED9D461F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098" y="972014"/>
            <a:ext cx="1305442" cy="25908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B726E63-6DDE-F8DF-C90B-A55F16BD9C40}"/>
              </a:ext>
            </a:extLst>
          </p:cNvPr>
          <p:cNvSpPr txBox="1"/>
          <p:nvPr/>
        </p:nvSpPr>
        <p:spPr>
          <a:xfrm>
            <a:off x="7610380" y="685148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1.35V</a:t>
            </a:r>
          </a:p>
        </p:txBody>
      </p:sp>
      <p:pic>
        <p:nvPicPr>
          <p:cNvPr id="76" name="Picture 75" descr="A blue and white image of a spine&#10;&#10;Description automatically generated">
            <a:extLst>
              <a:ext uri="{FF2B5EF4-FFF2-40B4-BE49-F238E27FC236}">
                <a16:creationId xmlns:a16="http://schemas.microsoft.com/office/drawing/2014/main" id="{0113BD36-0595-23C9-AEDC-CCECE0D27E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998" y="972014"/>
            <a:ext cx="1305442" cy="259080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80661A7A-0596-CEC3-788B-3C13446324B0}"/>
              </a:ext>
            </a:extLst>
          </p:cNvPr>
          <p:cNvSpPr txBox="1"/>
          <p:nvPr/>
        </p:nvSpPr>
        <p:spPr>
          <a:xfrm>
            <a:off x="8900549" y="685148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1.45V</a:t>
            </a:r>
          </a:p>
        </p:txBody>
      </p:sp>
      <p:pic>
        <p:nvPicPr>
          <p:cNvPr id="79" name="Picture 78" descr="A blue and white image of a number&#10;&#10;Description automatically generated with medium confidence">
            <a:extLst>
              <a:ext uri="{FF2B5EF4-FFF2-40B4-BE49-F238E27FC236}">
                <a16:creationId xmlns:a16="http://schemas.microsoft.com/office/drawing/2014/main" id="{EF2B0658-71B4-ABE5-C706-22C3733A34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087" y="972014"/>
            <a:ext cx="1305442" cy="25908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65BED34D-D790-2410-DC65-4B19AC18FD35}"/>
              </a:ext>
            </a:extLst>
          </p:cNvPr>
          <p:cNvSpPr txBox="1"/>
          <p:nvPr/>
        </p:nvSpPr>
        <p:spPr>
          <a:xfrm>
            <a:off x="10224982" y="685148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1.50V</a:t>
            </a:r>
          </a:p>
        </p:txBody>
      </p:sp>
      <p:pic>
        <p:nvPicPr>
          <p:cNvPr id="82" name="Picture 81" descr="A blue and white image of a cell&#10;&#10;Description automatically generated with medium confidence">
            <a:extLst>
              <a:ext uri="{FF2B5EF4-FFF2-40B4-BE49-F238E27FC236}">
                <a16:creationId xmlns:a16="http://schemas.microsoft.com/office/drawing/2014/main" id="{4DF94DD3-327E-FE04-874A-9E597E6DC5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5" y="3849680"/>
            <a:ext cx="1305442" cy="25908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B87D3A18-EB15-714C-5827-29A31044B881}"/>
              </a:ext>
            </a:extLst>
          </p:cNvPr>
          <p:cNvSpPr txBox="1"/>
          <p:nvPr/>
        </p:nvSpPr>
        <p:spPr>
          <a:xfrm>
            <a:off x="710812" y="3521581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1.60V</a:t>
            </a:r>
          </a:p>
        </p:txBody>
      </p:sp>
      <p:pic>
        <p:nvPicPr>
          <p:cNvPr id="85" name="Picture 84" descr="A blue and white image of a dna strand&#10;&#10;Description automatically generated">
            <a:extLst>
              <a:ext uri="{FF2B5EF4-FFF2-40B4-BE49-F238E27FC236}">
                <a16:creationId xmlns:a16="http://schemas.microsoft.com/office/drawing/2014/main" id="{A96D24CA-7EE8-E378-8DD1-1C77DA81A6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857" y="3849680"/>
            <a:ext cx="1305442" cy="259080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D02680E6-015F-7601-6792-40F77D2436DC}"/>
              </a:ext>
            </a:extLst>
          </p:cNvPr>
          <p:cNvSpPr txBox="1"/>
          <p:nvPr/>
        </p:nvSpPr>
        <p:spPr>
          <a:xfrm>
            <a:off x="2081629" y="3562814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1.70V</a:t>
            </a:r>
          </a:p>
        </p:txBody>
      </p:sp>
      <p:pic>
        <p:nvPicPr>
          <p:cNvPr id="88" name="Picture 87" descr="A blue and white image of a dna strand&#10;&#10;Description automatically generated">
            <a:extLst>
              <a:ext uri="{FF2B5EF4-FFF2-40B4-BE49-F238E27FC236}">
                <a16:creationId xmlns:a16="http://schemas.microsoft.com/office/drawing/2014/main" id="{213A3CC1-2D6F-CC6F-9DE6-A43712E831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476" y="3846082"/>
            <a:ext cx="1305441" cy="2590799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8C5C8729-C1FD-6391-F7A1-AAAD0F5F26A2}"/>
              </a:ext>
            </a:extLst>
          </p:cNvPr>
          <p:cNvSpPr txBox="1"/>
          <p:nvPr/>
        </p:nvSpPr>
        <p:spPr>
          <a:xfrm>
            <a:off x="3521780" y="3562814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1.80V</a:t>
            </a:r>
          </a:p>
        </p:txBody>
      </p:sp>
      <p:pic>
        <p:nvPicPr>
          <p:cNvPr id="91" name="Picture 90" descr="A blue background with a dna strand&#10;&#10;Description automatically generated with medium confidence">
            <a:extLst>
              <a:ext uri="{FF2B5EF4-FFF2-40B4-BE49-F238E27FC236}">
                <a16:creationId xmlns:a16="http://schemas.microsoft.com/office/drawing/2014/main" id="{221B4BAB-E252-BB57-F34C-2F5EA93B84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469" y="3846082"/>
            <a:ext cx="1305441" cy="2590798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1B3B011-9752-77DF-B655-3FE298EAD92C}"/>
              </a:ext>
            </a:extLst>
          </p:cNvPr>
          <p:cNvSpPr txBox="1"/>
          <p:nvPr/>
        </p:nvSpPr>
        <p:spPr>
          <a:xfrm>
            <a:off x="4833199" y="3562814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1.90V</a:t>
            </a:r>
          </a:p>
        </p:txBody>
      </p:sp>
      <p:pic>
        <p:nvPicPr>
          <p:cNvPr id="94" name="Picture 93" descr="A blue background with white dots&#10;&#10;Description automatically generated">
            <a:extLst>
              <a:ext uri="{FF2B5EF4-FFF2-40B4-BE49-F238E27FC236}">
                <a16:creationId xmlns:a16="http://schemas.microsoft.com/office/drawing/2014/main" id="{95BC0A3B-438A-8941-3EEB-5B140F1079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24" y="3844269"/>
            <a:ext cx="1305441" cy="2590798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939A2096-2EDF-5474-A0B4-D327F7A4155C}"/>
              </a:ext>
            </a:extLst>
          </p:cNvPr>
          <p:cNvSpPr txBox="1"/>
          <p:nvPr/>
        </p:nvSpPr>
        <p:spPr>
          <a:xfrm>
            <a:off x="6212864" y="3562814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-1.60V</a:t>
            </a:r>
          </a:p>
        </p:txBody>
      </p:sp>
      <p:pic>
        <p:nvPicPr>
          <p:cNvPr id="3" name="Picture 2" descr="A blue and white background&#10;&#10;Description automatically generated">
            <a:extLst>
              <a:ext uri="{FF2B5EF4-FFF2-40B4-BE49-F238E27FC236}">
                <a16:creationId xmlns:a16="http://schemas.microsoft.com/office/drawing/2014/main" id="{E618FB88-27D0-662A-C8C5-50024B3D03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542" y="3828338"/>
            <a:ext cx="1305440" cy="25907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B6B44A-FC66-CEB8-BF0D-B4CB8B56712E}"/>
              </a:ext>
            </a:extLst>
          </p:cNvPr>
          <p:cNvSpPr txBox="1"/>
          <p:nvPr/>
        </p:nvSpPr>
        <p:spPr>
          <a:xfrm>
            <a:off x="7682525" y="352158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-1.30V</a:t>
            </a:r>
          </a:p>
        </p:txBody>
      </p:sp>
      <p:pic>
        <p:nvPicPr>
          <p:cNvPr id="6" name="Picture 5" descr="A blue and white image&#10;&#10;Description automatically generated">
            <a:extLst>
              <a:ext uri="{FF2B5EF4-FFF2-40B4-BE49-F238E27FC236}">
                <a16:creationId xmlns:a16="http://schemas.microsoft.com/office/drawing/2014/main" id="{D77F8DBE-19B0-6526-BE52-A9BEDFB1F4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745" y="3828338"/>
            <a:ext cx="1305440" cy="25907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C9DF3-4F46-4D30-58BF-079FA75F34E5}"/>
              </a:ext>
            </a:extLst>
          </p:cNvPr>
          <p:cNvSpPr txBox="1"/>
          <p:nvPr/>
        </p:nvSpPr>
        <p:spPr>
          <a:xfrm>
            <a:off x="8851920" y="3546883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-1.40V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CB4DD-51D7-353E-5EB8-4DFB3CD1CF67}"/>
              </a:ext>
            </a:extLst>
          </p:cNvPr>
          <p:cNvSpPr txBox="1"/>
          <p:nvPr/>
        </p:nvSpPr>
        <p:spPr>
          <a:xfrm>
            <a:off x="125896" y="38817"/>
            <a:ext cx="13345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dI</a:t>
            </a:r>
            <a:r>
              <a:rPr lang="en-US" sz="2400" dirty="0"/>
              <a:t>/</a:t>
            </a:r>
            <a:r>
              <a:rPr lang="en-US" sz="2400" dirty="0" err="1"/>
              <a:t>dV</a:t>
            </a:r>
            <a:r>
              <a:rPr lang="en-US" sz="2400" dirty="0"/>
              <a:t> mapping with CO-tip: HOMO, </a:t>
            </a:r>
            <a:r>
              <a:rPr lang="en-US" sz="2400" dirty="0" err="1"/>
              <a:t>HOMO+Cu</a:t>
            </a:r>
            <a:r>
              <a:rPr lang="en-US" sz="2400" dirty="0"/>
              <a:t>, LUMO, [LUMO+1]+Cu, LUMO+1</a:t>
            </a:r>
          </a:p>
        </p:txBody>
      </p:sp>
    </p:spTree>
    <p:extLst>
      <p:ext uri="{BB962C8B-B14F-4D97-AF65-F5344CB8AC3E}">
        <p14:creationId xmlns:p14="http://schemas.microsoft.com/office/powerpoint/2010/main" val="2549145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E9A1B-2FE2-0FAF-71FA-A8EC70390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37"/>
          <a:stretch/>
        </p:blipFill>
        <p:spPr>
          <a:xfrm>
            <a:off x="-34670" y="749300"/>
            <a:ext cx="5719558" cy="6141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A91821-1397-26AD-1A22-FA464AD248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3" t="11765" r="28805" b="4855"/>
          <a:stretch/>
        </p:blipFill>
        <p:spPr>
          <a:xfrm>
            <a:off x="14602381" y="-3552685"/>
            <a:ext cx="1962006" cy="32113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3AA117-CF02-CF81-F1A8-315F6E5AEC75}"/>
              </a:ext>
            </a:extLst>
          </p:cNvPr>
          <p:cNvSpPr txBox="1"/>
          <p:nvPr/>
        </p:nvSpPr>
        <p:spPr>
          <a:xfrm>
            <a:off x="4322023" y="5248559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Cu(111)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7B6DD4-7F5C-78C7-EEA3-BA0DBF3AE112}"/>
              </a:ext>
            </a:extLst>
          </p:cNvPr>
          <p:cNvSpPr txBox="1"/>
          <p:nvPr/>
        </p:nvSpPr>
        <p:spPr>
          <a:xfrm>
            <a:off x="4111127" y="2345747"/>
            <a:ext cx="79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Trimer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35DB70-E6EB-D011-074F-A0E983911D91}"/>
              </a:ext>
            </a:extLst>
          </p:cNvPr>
          <p:cNvSpPr txBox="1"/>
          <p:nvPr/>
        </p:nvSpPr>
        <p:spPr>
          <a:xfrm>
            <a:off x="3865304" y="4629889"/>
            <a:ext cx="1732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Circumcoronene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70E554-5C37-1A45-54E2-AB5706D1CC08}"/>
              </a:ext>
            </a:extLst>
          </p:cNvPr>
          <p:cNvSpPr txBox="1"/>
          <p:nvPr/>
        </p:nvSpPr>
        <p:spPr>
          <a:xfrm>
            <a:off x="4203564" y="3378286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Dimer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F5C080-EFE7-4B4C-74B1-132773FA82F9}"/>
              </a:ext>
            </a:extLst>
          </p:cNvPr>
          <p:cNvCxnSpPr>
            <a:cxnSpLocks/>
          </p:cNvCxnSpPr>
          <p:nvPr/>
        </p:nvCxnSpPr>
        <p:spPr>
          <a:xfrm>
            <a:off x="1347973" y="749300"/>
            <a:ext cx="0" cy="562730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FE54085-985A-D428-3CF4-E4AF5F74087E}"/>
              </a:ext>
            </a:extLst>
          </p:cNvPr>
          <p:cNvCxnSpPr>
            <a:cxnSpLocks/>
          </p:cNvCxnSpPr>
          <p:nvPr/>
        </p:nvCxnSpPr>
        <p:spPr>
          <a:xfrm>
            <a:off x="3931859" y="749300"/>
            <a:ext cx="3593" cy="54737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2390CBF-FE56-2BCF-EC20-4A01D3B45A49}"/>
              </a:ext>
            </a:extLst>
          </p:cNvPr>
          <p:cNvSpPr txBox="1"/>
          <p:nvPr/>
        </p:nvSpPr>
        <p:spPr>
          <a:xfrm>
            <a:off x="9482187" y="1224799"/>
            <a:ext cx="593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Circ.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C8F609-2F12-6B9A-7A90-FA48EBFD476E}"/>
              </a:ext>
            </a:extLst>
          </p:cNvPr>
          <p:cNvSpPr txBox="1"/>
          <p:nvPr/>
        </p:nvSpPr>
        <p:spPr>
          <a:xfrm>
            <a:off x="9335488" y="1594131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Dimer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71B30A-B3D1-576A-3279-7F13412BD790}"/>
              </a:ext>
            </a:extLst>
          </p:cNvPr>
          <p:cNvSpPr txBox="1"/>
          <p:nvPr/>
        </p:nvSpPr>
        <p:spPr>
          <a:xfrm>
            <a:off x="9320298" y="1962549"/>
            <a:ext cx="79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Trimer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64AC54-D1ED-6533-5DA9-7B35FDDB8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8420" y="390975"/>
            <a:ext cx="7563309" cy="6858000"/>
          </a:xfrm>
          <a:prstGeom prst="rect">
            <a:avLst/>
          </a:prstGeom>
        </p:spPr>
      </p:pic>
      <p:pic>
        <p:nvPicPr>
          <p:cNvPr id="2" name="Picture 1" descr="A group of white lights&#10;&#10;Description automatically generated">
            <a:extLst>
              <a:ext uri="{FF2B5EF4-FFF2-40B4-BE49-F238E27FC236}">
                <a16:creationId xmlns:a16="http://schemas.microsoft.com/office/drawing/2014/main" id="{787F5B37-1148-C3A9-4393-9427EBF0C0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32" r="80372" b="5834"/>
          <a:stretch/>
        </p:blipFill>
        <p:spPr>
          <a:xfrm>
            <a:off x="6743646" y="674627"/>
            <a:ext cx="933946" cy="1448042"/>
          </a:xfrm>
          <a:prstGeom prst="rect">
            <a:avLst/>
          </a:prstGeom>
          <a:ln w="69850">
            <a:solidFill>
              <a:srgbClr val="00B050"/>
            </a:solidFill>
          </a:ln>
        </p:spPr>
      </p:pic>
      <p:pic>
        <p:nvPicPr>
          <p:cNvPr id="8" name="Picture 7" descr="A group of white lights&#10;&#10;Description automatically generated">
            <a:extLst>
              <a:ext uri="{FF2B5EF4-FFF2-40B4-BE49-F238E27FC236}">
                <a16:creationId xmlns:a16="http://schemas.microsoft.com/office/drawing/2014/main" id="{0536A38B-7C31-0ECA-F7A8-C77C91A067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93" t="3852" r="3537" b="65714"/>
          <a:stretch/>
        </p:blipFill>
        <p:spPr>
          <a:xfrm>
            <a:off x="5730293" y="648245"/>
            <a:ext cx="753153" cy="1033849"/>
          </a:xfrm>
          <a:prstGeom prst="rect">
            <a:avLst/>
          </a:prstGeom>
          <a:solidFill>
            <a:srgbClr val="FFC000"/>
          </a:solidFill>
          <a:ln w="69850">
            <a:solidFill>
              <a:srgbClr val="FFC00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57B909F-9119-E2F3-2ECF-D084F833AFD6}"/>
              </a:ext>
            </a:extLst>
          </p:cNvPr>
          <p:cNvSpPr/>
          <p:nvPr/>
        </p:nvSpPr>
        <p:spPr>
          <a:xfrm>
            <a:off x="6922187" y="1466269"/>
            <a:ext cx="182880" cy="18288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951EC6-A38D-1468-D0B6-EDAECB268DD5}"/>
              </a:ext>
            </a:extLst>
          </p:cNvPr>
          <p:cNvSpPr/>
          <p:nvPr/>
        </p:nvSpPr>
        <p:spPr>
          <a:xfrm>
            <a:off x="5900646" y="886785"/>
            <a:ext cx="182880" cy="18288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urry image of a blue and white light&#10;&#10;Description automatically generated">
            <a:extLst>
              <a:ext uri="{FF2B5EF4-FFF2-40B4-BE49-F238E27FC236}">
                <a16:creationId xmlns:a16="http://schemas.microsoft.com/office/drawing/2014/main" id="{2F79DB88-6551-CB5A-7F26-6AD6337D49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9410" r="7224" b="968"/>
          <a:stretch/>
        </p:blipFill>
        <p:spPr>
          <a:xfrm>
            <a:off x="7964653" y="674627"/>
            <a:ext cx="1073051" cy="2414110"/>
          </a:xfrm>
          <a:prstGeom prst="rect">
            <a:avLst/>
          </a:prstGeom>
          <a:ln w="69850">
            <a:solidFill>
              <a:srgbClr val="FF0000"/>
            </a:solidFill>
          </a:ln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FB7091-88DE-BB61-1E65-FB4EEBA13255}"/>
              </a:ext>
            </a:extLst>
          </p:cNvPr>
          <p:cNvCxnSpPr>
            <a:cxnSpLocks/>
          </p:cNvCxnSpPr>
          <p:nvPr/>
        </p:nvCxnSpPr>
        <p:spPr>
          <a:xfrm>
            <a:off x="5095071" y="725276"/>
            <a:ext cx="3593" cy="54737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859E526-AFD3-A71F-4F58-D6197CDC4EDC}"/>
              </a:ext>
            </a:extLst>
          </p:cNvPr>
          <p:cNvSpPr txBox="1"/>
          <p:nvPr/>
        </p:nvSpPr>
        <p:spPr>
          <a:xfrm>
            <a:off x="1269297" y="74930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1CB379-A53C-9B84-5066-4BDD4289B2E2}"/>
              </a:ext>
            </a:extLst>
          </p:cNvPr>
          <p:cNvSpPr txBox="1"/>
          <p:nvPr/>
        </p:nvSpPr>
        <p:spPr>
          <a:xfrm>
            <a:off x="3173084" y="736732"/>
            <a:ext cx="77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LUMO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29F59A-3212-3483-CBFE-135DC2991D68}"/>
              </a:ext>
            </a:extLst>
          </p:cNvPr>
          <p:cNvSpPr txBox="1"/>
          <p:nvPr/>
        </p:nvSpPr>
        <p:spPr>
          <a:xfrm>
            <a:off x="4133650" y="725184"/>
            <a:ext cx="100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LUMO+1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2176B49-C11C-DF47-F9CD-47E5148B44A5}"/>
              </a:ext>
            </a:extLst>
          </p:cNvPr>
          <p:cNvSpPr/>
          <p:nvPr/>
        </p:nvSpPr>
        <p:spPr>
          <a:xfrm>
            <a:off x="8179022" y="2008113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7FEC0E-2B9E-B454-7D8D-90AE0BF5B62F}"/>
              </a:ext>
            </a:extLst>
          </p:cNvPr>
          <p:cNvSpPr txBox="1"/>
          <p:nvPr/>
        </p:nvSpPr>
        <p:spPr>
          <a:xfrm>
            <a:off x="391794" y="125445"/>
            <a:ext cx="9990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dI</a:t>
            </a:r>
            <a:r>
              <a:rPr lang="en-US" sz="1800" dirty="0"/>
              <a:t>/</a:t>
            </a:r>
            <a:r>
              <a:rPr lang="en-US" sz="1800" dirty="0" err="1"/>
              <a:t>dV</a:t>
            </a:r>
            <a:r>
              <a:rPr lang="en-US" sz="1800" dirty="0"/>
              <a:t> 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dirty="0"/>
              <a:t>HOMO, LUMO and LUMO+1 </a:t>
            </a:r>
            <a:r>
              <a:rPr lang="en-US" sz="1800" dirty="0"/>
              <a:t> “</a:t>
            </a:r>
            <a:r>
              <a:rPr lang="en-US" sz="1800" dirty="0" err="1"/>
              <a:t>circumcoronene</a:t>
            </a:r>
            <a:r>
              <a:rPr lang="en-US" sz="1800" dirty="0"/>
              <a:t>” orbitals</a:t>
            </a:r>
            <a:endParaRPr lang="en-US" dirty="0"/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4042275-3A8C-D44E-59E5-1C9821ADC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596781"/>
              </p:ext>
            </p:extLst>
          </p:nvPr>
        </p:nvGraphicFramePr>
        <p:xfrm>
          <a:off x="10077819" y="587429"/>
          <a:ext cx="173046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232">
                  <a:extLst>
                    <a:ext uri="{9D8B030D-6E8A-4147-A177-3AD203B41FA5}">
                      <a16:colId xmlns:a16="http://schemas.microsoft.com/office/drawing/2014/main" val="161371263"/>
                    </a:ext>
                  </a:extLst>
                </a:gridCol>
                <a:gridCol w="865232">
                  <a:extLst>
                    <a:ext uri="{9D8B030D-6E8A-4147-A177-3AD203B41FA5}">
                      <a16:colId xmlns:a16="http://schemas.microsoft.com/office/drawing/2014/main" val="3964657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HOMO 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5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6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693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15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35193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245360D-E00B-BC00-BE88-F52598A963D2}"/>
              </a:ext>
            </a:extLst>
          </p:cNvPr>
          <p:cNvSpPr txBox="1"/>
          <p:nvPr/>
        </p:nvSpPr>
        <p:spPr>
          <a:xfrm>
            <a:off x="9232738" y="2362175"/>
            <a:ext cx="95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Teramer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2" name="Picture 41" descr="A blurry image of a blue light&#10;&#10;Description automatically generated">
            <a:extLst>
              <a:ext uri="{FF2B5EF4-FFF2-40B4-BE49-F238E27FC236}">
                <a16:creationId xmlns:a16="http://schemas.microsoft.com/office/drawing/2014/main" id="{4BBE9E0C-3585-F273-A55F-7CDA12F6A6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5" r="22087" b="1262"/>
          <a:stretch/>
        </p:blipFill>
        <p:spPr>
          <a:xfrm>
            <a:off x="5848268" y="3421459"/>
            <a:ext cx="1023564" cy="3072595"/>
          </a:xfrm>
          <a:prstGeom prst="rect">
            <a:avLst/>
          </a:prstGeom>
        </p:spPr>
      </p:pic>
      <p:pic>
        <p:nvPicPr>
          <p:cNvPr id="43" name="Picture 42" descr="A blue and white x-ray image&#10;&#10;Description automatically generated">
            <a:extLst>
              <a:ext uri="{FF2B5EF4-FFF2-40B4-BE49-F238E27FC236}">
                <a16:creationId xmlns:a16="http://schemas.microsoft.com/office/drawing/2014/main" id="{6568EBA6-B17C-1CA3-0614-57C3EBDF735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6" t="3528" r="21881"/>
          <a:stretch/>
        </p:blipFill>
        <p:spPr>
          <a:xfrm>
            <a:off x="8396727" y="3467629"/>
            <a:ext cx="1117909" cy="30725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42F3213-C434-4FD3-5D5D-ED8292B47788}"/>
              </a:ext>
            </a:extLst>
          </p:cNvPr>
          <p:cNvSpPr txBox="1"/>
          <p:nvPr/>
        </p:nvSpPr>
        <p:spPr>
          <a:xfrm>
            <a:off x="8384282" y="3229711"/>
            <a:ext cx="1292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dI</a:t>
            </a:r>
            <a:r>
              <a:rPr lang="en-US" sz="1200" dirty="0"/>
              <a:t>/</a:t>
            </a:r>
            <a:r>
              <a:rPr lang="en-US" sz="1200" dirty="0" err="1"/>
              <a:t>dV</a:t>
            </a:r>
            <a:r>
              <a:rPr lang="en-US" sz="1200" dirty="0"/>
              <a:t> @LUMO</a:t>
            </a:r>
          </a:p>
        </p:txBody>
      </p:sp>
      <p:pic>
        <p:nvPicPr>
          <p:cNvPr id="45" name="Picture 44" descr="A blue and white image of a dna strand&#10;&#10;Description automatically generated">
            <a:extLst>
              <a:ext uri="{FF2B5EF4-FFF2-40B4-BE49-F238E27FC236}">
                <a16:creationId xmlns:a16="http://schemas.microsoft.com/office/drawing/2014/main" id="{2EBB5524-12A0-D961-2EFD-1DB74925688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8" r="14030"/>
          <a:stretch/>
        </p:blipFill>
        <p:spPr>
          <a:xfrm>
            <a:off x="9668422" y="3474588"/>
            <a:ext cx="1101235" cy="307259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5A14526-7C8E-155F-B4FA-0E0FC58905C5}"/>
              </a:ext>
            </a:extLst>
          </p:cNvPr>
          <p:cNvSpPr txBox="1"/>
          <p:nvPr/>
        </p:nvSpPr>
        <p:spPr>
          <a:xfrm>
            <a:off x="9513862" y="3218227"/>
            <a:ext cx="1275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dI</a:t>
            </a:r>
            <a:r>
              <a:rPr lang="en-US" sz="1200" dirty="0"/>
              <a:t>/</a:t>
            </a:r>
            <a:r>
              <a:rPr lang="en-US" sz="1200" dirty="0" err="1"/>
              <a:t>dV</a:t>
            </a:r>
            <a:r>
              <a:rPr lang="en-US" sz="1200" dirty="0"/>
              <a:t> @ LUMO+1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1613CD-4062-19E1-D6D2-06AC53F3DC61}"/>
              </a:ext>
            </a:extLst>
          </p:cNvPr>
          <p:cNvSpPr txBox="1"/>
          <p:nvPr/>
        </p:nvSpPr>
        <p:spPr>
          <a:xfrm>
            <a:off x="7245481" y="3234791"/>
            <a:ext cx="1204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dI</a:t>
            </a:r>
            <a:r>
              <a:rPr lang="en-US" sz="1200" dirty="0"/>
              <a:t>/</a:t>
            </a:r>
            <a:r>
              <a:rPr lang="en-US" sz="1200" dirty="0" err="1"/>
              <a:t>dV</a:t>
            </a:r>
            <a:r>
              <a:rPr lang="en-US" sz="1200" dirty="0"/>
              <a:t> @HOMO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2DBD35-6033-E19E-02BD-1DFD631FD3C1}"/>
              </a:ext>
            </a:extLst>
          </p:cNvPr>
          <p:cNvSpPr txBox="1"/>
          <p:nvPr/>
        </p:nvSpPr>
        <p:spPr>
          <a:xfrm>
            <a:off x="5979316" y="3154349"/>
            <a:ext cx="120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Topo.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6A3E981-B4A6-52E3-7028-5E10989F26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7960" y="3759950"/>
            <a:ext cx="673496" cy="2585522"/>
          </a:xfrm>
          <a:prstGeom prst="rect">
            <a:avLst/>
          </a:prstGeom>
        </p:spPr>
      </p:pic>
      <p:pic>
        <p:nvPicPr>
          <p:cNvPr id="56" name="Picture 55" descr="A blue background with white spots&#10;&#10;Description automatically generated">
            <a:extLst>
              <a:ext uri="{FF2B5EF4-FFF2-40B4-BE49-F238E27FC236}">
                <a16:creationId xmlns:a16="http://schemas.microsoft.com/office/drawing/2014/main" id="{809E3528-F89A-E900-2C3A-22685E81784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5" t="11690" r="11754" b="1383"/>
          <a:stretch/>
        </p:blipFill>
        <p:spPr>
          <a:xfrm>
            <a:off x="7060096" y="3462923"/>
            <a:ext cx="1204529" cy="303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11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A37C08-8D7C-D8F1-C64D-DDCD80487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04"/>
          <a:stretch/>
        </p:blipFill>
        <p:spPr>
          <a:xfrm>
            <a:off x="157577" y="765604"/>
            <a:ext cx="5615295" cy="5966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A91821-1397-26AD-1A22-FA464AD24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3" t="11765" r="28805" b="4855"/>
          <a:stretch/>
        </p:blipFill>
        <p:spPr>
          <a:xfrm>
            <a:off x="11363881" y="-3336785"/>
            <a:ext cx="1962006" cy="32113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3AA117-CF02-CF81-F1A8-315F6E5AEC75}"/>
              </a:ext>
            </a:extLst>
          </p:cNvPr>
          <p:cNvSpPr txBox="1"/>
          <p:nvPr/>
        </p:nvSpPr>
        <p:spPr>
          <a:xfrm>
            <a:off x="4239149" y="5496556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Cu(111)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7B6DD4-7F5C-78C7-EEA3-BA0DBF3AE112}"/>
              </a:ext>
            </a:extLst>
          </p:cNvPr>
          <p:cNvSpPr txBox="1"/>
          <p:nvPr/>
        </p:nvSpPr>
        <p:spPr>
          <a:xfrm>
            <a:off x="4158027" y="3045045"/>
            <a:ext cx="79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Trimer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35DB70-E6EB-D011-074F-A0E983911D91}"/>
              </a:ext>
            </a:extLst>
          </p:cNvPr>
          <p:cNvSpPr txBox="1"/>
          <p:nvPr/>
        </p:nvSpPr>
        <p:spPr>
          <a:xfrm>
            <a:off x="3865304" y="4629889"/>
            <a:ext cx="1732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Circumcoronene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70E554-5C37-1A45-54E2-AB5706D1CC08}"/>
              </a:ext>
            </a:extLst>
          </p:cNvPr>
          <p:cNvSpPr txBox="1"/>
          <p:nvPr/>
        </p:nvSpPr>
        <p:spPr>
          <a:xfrm>
            <a:off x="4158027" y="4174396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Dimer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FE54085-985A-D428-3CF4-E4AF5F74087E}"/>
              </a:ext>
            </a:extLst>
          </p:cNvPr>
          <p:cNvCxnSpPr>
            <a:cxnSpLocks/>
          </p:cNvCxnSpPr>
          <p:nvPr/>
        </p:nvCxnSpPr>
        <p:spPr>
          <a:xfrm>
            <a:off x="1454054" y="765604"/>
            <a:ext cx="0" cy="546980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464AC54-D1ED-6533-5DA9-7B35FDDB8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8420" y="390975"/>
            <a:ext cx="7563309" cy="68580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FB7091-88DE-BB61-1E65-FB4EEBA13255}"/>
              </a:ext>
            </a:extLst>
          </p:cNvPr>
          <p:cNvCxnSpPr>
            <a:cxnSpLocks/>
          </p:cNvCxnSpPr>
          <p:nvPr/>
        </p:nvCxnSpPr>
        <p:spPr>
          <a:xfrm>
            <a:off x="4800435" y="765604"/>
            <a:ext cx="0" cy="54573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group of white lights&#10;&#10;Description automatically generated">
            <a:extLst>
              <a:ext uri="{FF2B5EF4-FFF2-40B4-BE49-F238E27FC236}">
                <a16:creationId xmlns:a16="http://schemas.microsoft.com/office/drawing/2014/main" id="{DFC29DB6-FE0C-A89B-59F7-7B100B4F1B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32" r="80372" b="5834"/>
          <a:stretch/>
        </p:blipFill>
        <p:spPr>
          <a:xfrm>
            <a:off x="6743646" y="598427"/>
            <a:ext cx="933946" cy="1448042"/>
          </a:xfrm>
          <a:prstGeom prst="rect">
            <a:avLst/>
          </a:prstGeom>
          <a:ln w="69850">
            <a:solidFill>
              <a:srgbClr val="00B050"/>
            </a:solidFill>
          </a:ln>
        </p:spPr>
      </p:pic>
      <p:pic>
        <p:nvPicPr>
          <p:cNvPr id="37" name="Picture 36" descr="A group of white lights&#10;&#10;Description automatically generated">
            <a:extLst>
              <a:ext uri="{FF2B5EF4-FFF2-40B4-BE49-F238E27FC236}">
                <a16:creationId xmlns:a16="http://schemas.microsoft.com/office/drawing/2014/main" id="{59041082-2BE1-8C97-DA04-90750140B1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93" t="3852" r="3537" b="65714"/>
          <a:stretch/>
        </p:blipFill>
        <p:spPr>
          <a:xfrm>
            <a:off x="5730293" y="572045"/>
            <a:ext cx="753153" cy="1033849"/>
          </a:xfrm>
          <a:prstGeom prst="rect">
            <a:avLst/>
          </a:prstGeom>
          <a:solidFill>
            <a:srgbClr val="FFC000"/>
          </a:solidFill>
          <a:ln w="69850">
            <a:solidFill>
              <a:srgbClr val="FFC000"/>
            </a:solidFill>
          </a:ln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C4C94449-3EE1-5B40-3BE1-F4A5C3F34A6E}"/>
              </a:ext>
            </a:extLst>
          </p:cNvPr>
          <p:cNvSpPr/>
          <p:nvPr/>
        </p:nvSpPr>
        <p:spPr>
          <a:xfrm>
            <a:off x="6922187" y="1390069"/>
            <a:ext cx="182880" cy="18288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24ACF3C-E2F6-ED02-9CBF-384CD68B43E8}"/>
              </a:ext>
            </a:extLst>
          </p:cNvPr>
          <p:cNvSpPr/>
          <p:nvPr/>
        </p:nvSpPr>
        <p:spPr>
          <a:xfrm>
            <a:off x="5900646" y="810585"/>
            <a:ext cx="182880" cy="18288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A blurry image of a blue and white light&#10;&#10;Description automatically generated">
            <a:extLst>
              <a:ext uri="{FF2B5EF4-FFF2-40B4-BE49-F238E27FC236}">
                <a16:creationId xmlns:a16="http://schemas.microsoft.com/office/drawing/2014/main" id="{5F832C2A-A59A-180A-D2D6-701E4EB9D4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9410" r="7224" b="968"/>
          <a:stretch/>
        </p:blipFill>
        <p:spPr>
          <a:xfrm>
            <a:off x="7964653" y="598427"/>
            <a:ext cx="1073051" cy="2414110"/>
          </a:xfrm>
          <a:prstGeom prst="rect">
            <a:avLst/>
          </a:prstGeom>
          <a:ln w="69850">
            <a:solidFill>
              <a:srgbClr val="FF0000"/>
            </a:solidFill>
          </a:ln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477CA336-2DB3-56CA-D74F-1DFA4ACE36B6}"/>
              </a:ext>
            </a:extLst>
          </p:cNvPr>
          <p:cNvSpPr/>
          <p:nvPr/>
        </p:nvSpPr>
        <p:spPr>
          <a:xfrm>
            <a:off x="8201326" y="1898564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3DE0683-5D85-70C8-3378-82E909666E64}"/>
              </a:ext>
            </a:extLst>
          </p:cNvPr>
          <p:cNvSpPr/>
          <p:nvPr/>
        </p:nvSpPr>
        <p:spPr>
          <a:xfrm>
            <a:off x="7134337" y="1147806"/>
            <a:ext cx="182880" cy="182880"/>
          </a:xfrm>
          <a:prstGeom prst="ellipse">
            <a:avLst/>
          </a:prstGeom>
          <a:solidFill>
            <a:srgbClr val="7030A0"/>
          </a:solidFill>
          <a:ln>
            <a:solidFill>
              <a:srgbClr val="991E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6C42412-7D5A-9FDC-F752-F61F6379BEA8}"/>
              </a:ext>
            </a:extLst>
          </p:cNvPr>
          <p:cNvSpPr txBox="1"/>
          <p:nvPr/>
        </p:nvSpPr>
        <p:spPr>
          <a:xfrm>
            <a:off x="8599526" y="3213160"/>
            <a:ext cx="1171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dI</a:t>
            </a:r>
            <a:r>
              <a:rPr lang="en-US" sz="1200" dirty="0"/>
              <a:t>/</a:t>
            </a:r>
            <a:r>
              <a:rPr lang="en-US" sz="1200" dirty="0" err="1"/>
              <a:t>dV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(LUMO+1) + Cu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C81EB9-1EE0-5415-41EE-6769AF48FF5E}"/>
              </a:ext>
            </a:extLst>
          </p:cNvPr>
          <p:cNvGrpSpPr>
            <a:grpSpLocks noChangeAspect="1"/>
          </p:cNvGrpSpPr>
          <p:nvPr/>
        </p:nvGrpSpPr>
        <p:grpSpPr>
          <a:xfrm>
            <a:off x="6099124" y="3603097"/>
            <a:ext cx="3771371" cy="3117645"/>
            <a:chOff x="6613830" y="2387897"/>
            <a:chExt cx="5271438" cy="4357691"/>
          </a:xfrm>
        </p:grpSpPr>
        <p:pic>
          <p:nvPicPr>
            <p:cNvPr id="57" name="Picture 56" descr="A blue and white image of a spine&#10;&#10;Description automatically generated">
              <a:extLst>
                <a:ext uri="{FF2B5EF4-FFF2-40B4-BE49-F238E27FC236}">
                  <a16:creationId xmlns:a16="http://schemas.microsoft.com/office/drawing/2014/main" id="{E36F7B97-A769-6E87-5B35-65BDF41C0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24" t="4086" r="15940" b="4119"/>
            <a:stretch/>
          </p:blipFill>
          <p:spPr>
            <a:xfrm>
              <a:off x="10119970" y="2387897"/>
              <a:ext cx="1765298" cy="435557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F0DCEFF-C18C-4F3F-451D-79951C319D03}"/>
                </a:ext>
              </a:extLst>
            </p:cNvPr>
            <p:cNvSpPr txBox="1"/>
            <p:nvPr/>
          </p:nvSpPr>
          <p:spPr>
            <a:xfrm>
              <a:off x="9062494" y="2987667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1.25V</a:t>
              </a:r>
            </a:p>
          </p:txBody>
        </p:sp>
        <p:pic>
          <p:nvPicPr>
            <p:cNvPr id="59" name="Picture 58" descr="A blue and white image&#10;&#10;Description automatically generated">
              <a:extLst>
                <a:ext uri="{FF2B5EF4-FFF2-40B4-BE49-F238E27FC236}">
                  <a16:creationId xmlns:a16="http://schemas.microsoft.com/office/drawing/2014/main" id="{5A330392-AD2B-70D4-42D5-F1EC384A93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2" t="4033" r="13086"/>
            <a:stretch/>
          </p:blipFill>
          <p:spPr>
            <a:xfrm>
              <a:off x="8247051" y="2387897"/>
              <a:ext cx="1817416" cy="4355574"/>
            </a:xfrm>
            <a:prstGeom prst="rect">
              <a:avLst/>
            </a:prstGeom>
          </p:spPr>
        </p:pic>
        <p:pic>
          <p:nvPicPr>
            <p:cNvPr id="60" name="Picture 59" descr="A blurry image of a blue light&#10;&#10;Description automatically generated">
              <a:extLst>
                <a:ext uri="{FF2B5EF4-FFF2-40B4-BE49-F238E27FC236}">
                  <a16:creationId xmlns:a16="http://schemas.microsoft.com/office/drawing/2014/main" id="{0831A085-0D85-1444-F337-0C37F1C04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5" t="4942" r="22087" b="6037"/>
            <a:stretch/>
          </p:blipFill>
          <p:spPr>
            <a:xfrm>
              <a:off x="6613830" y="2390014"/>
              <a:ext cx="1577718" cy="435557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57890B6-5F31-CDBF-A635-E140A4E15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90806" y="2680436"/>
              <a:ext cx="1038125" cy="4065152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1864DB3-066D-D102-76D2-9F73AA177774}"/>
              </a:ext>
            </a:extLst>
          </p:cNvPr>
          <p:cNvSpPr txBox="1"/>
          <p:nvPr/>
        </p:nvSpPr>
        <p:spPr>
          <a:xfrm>
            <a:off x="7414662" y="3182650"/>
            <a:ext cx="1099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dI</a:t>
            </a:r>
            <a:r>
              <a:rPr lang="en-US" sz="1200" dirty="0"/>
              <a:t>/DV </a:t>
            </a:r>
          </a:p>
          <a:p>
            <a:pPr algn="ctr"/>
            <a:r>
              <a:rPr lang="en-US" sz="1200" dirty="0"/>
              <a:t>@ HOMO+ Cu 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88D25AB-CB64-BFCA-ECAE-38D86C944622}"/>
              </a:ext>
            </a:extLst>
          </p:cNvPr>
          <p:cNvSpPr/>
          <p:nvPr/>
        </p:nvSpPr>
        <p:spPr>
          <a:xfrm>
            <a:off x="8384206" y="1330686"/>
            <a:ext cx="182880" cy="18288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AFF886-04FB-44E1-7301-58F11BA84D8D}"/>
              </a:ext>
            </a:extLst>
          </p:cNvPr>
          <p:cNvSpPr txBox="1"/>
          <p:nvPr/>
        </p:nvSpPr>
        <p:spPr>
          <a:xfrm>
            <a:off x="3842329" y="789611"/>
            <a:ext cx="1066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[LUMO+1]+Cu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10AEF47-7C54-AD2E-BE84-7BD61F2FDDDB}"/>
              </a:ext>
            </a:extLst>
          </p:cNvPr>
          <p:cNvSpPr txBox="1"/>
          <p:nvPr/>
        </p:nvSpPr>
        <p:spPr>
          <a:xfrm>
            <a:off x="1420757" y="838525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HOMO+ Cu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D1E2328-E7B8-93E7-EF25-E1531EB4C3E2}"/>
              </a:ext>
            </a:extLst>
          </p:cNvPr>
          <p:cNvSpPr txBox="1"/>
          <p:nvPr/>
        </p:nvSpPr>
        <p:spPr>
          <a:xfrm>
            <a:off x="365741" y="63120"/>
            <a:ext cx="9990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dI</a:t>
            </a:r>
            <a:r>
              <a:rPr lang="en-US" sz="1800" dirty="0"/>
              <a:t>/</a:t>
            </a:r>
            <a:r>
              <a:rPr lang="en-US" sz="1800" dirty="0" err="1"/>
              <a:t>dV</a:t>
            </a:r>
            <a:r>
              <a:rPr lang="en-US" sz="1800" dirty="0"/>
              <a:t> 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dirty="0"/>
              <a:t>additional states derived from HOMO/(LUMO+1) orbitals and Cu adatom d orbitals.  </a:t>
            </a:r>
          </a:p>
        </p:txBody>
      </p:sp>
    </p:spTree>
    <p:extLst>
      <p:ext uri="{BB962C8B-B14F-4D97-AF65-F5344CB8AC3E}">
        <p14:creationId xmlns:p14="http://schemas.microsoft.com/office/powerpoint/2010/main" val="2720471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ntent Placeholder 4" descr="A blurry image of a blue and white light&#10;&#10;Description automatically generated">
            <a:extLst>
              <a:ext uri="{FF2B5EF4-FFF2-40B4-BE49-F238E27FC236}">
                <a16:creationId xmlns:a16="http://schemas.microsoft.com/office/drawing/2014/main" id="{BA6313AE-88E4-8F18-1EE4-3C4D92F5B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t="5316" r="10190" b="5547"/>
          <a:stretch/>
        </p:blipFill>
        <p:spPr>
          <a:xfrm>
            <a:off x="3281375" y="591971"/>
            <a:ext cx="2764527" cy="6250144"/>
          </a:xfrm>
        </p:spPr>
      </p:pic>
      <p:pic>
        <p:nvPicPr>
          <p:cNvPr id="4" name="Picture 3" descr="Blur blurry image of a person's face&#10;&#10;Description automatically generated">
            <a:extLst>
              <a:ext uri="{FF2B5EF4-FFF2-40B4-BE49-F238E27FC236}">
                <a16:creationId xmlns:a16="http://schemas.microsoft.com/office/drawing/2014/main" id="{6EC26F34-0021-7463-B004-169E857F7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96" y="591970"/>
            <a:ext cx="4647224" cy="62501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6BF731-4C04-E9FA-8D66-C8D5AEA33494}"/>
              </a:ext>
            </a:extLst>
          </p:cNvPr>
          <p:cNvSpPr txBox="1"/>
          <p:nvPr/>
        </p:nvSpPr>
        <p:spPr>
          <a:xfrm>
            <a:off x="6114459" y="579970"/>
            <a:ext cx="255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Constant. Current </a:t>
            </a:r>
            <a:r>
              <a:rPr lang="en-US" dirty="0" err="1">
                <a:solidFill>
                  <a:schemeClr val="bg1"/>
                </a:solidFill>
              </a:rPr>
              <a:t>ncAFM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B1B98-A143-101C-934D-80638722B8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751" t="9926" r="522" b="18888"/>
          <a:stretch/>
        </p:blipFill>
        <p:spPr>
          <a:xfrm>
            <a:off x="3476664" y="647658"/>
            <a:ext cx="2286241" cy="1931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32C677-5F84-AD0F-389D-66E5F49F2C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751" t="9926" r="522" b="18888"/>
          <a:stretch/>
        </p:blipFill>
        <p:spPr>
          <a:xfrm>
            <a:off x="3504290" y="2753728"/>
            <a:ext cx="2258615" cy="184813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55DDC5-87CB-6C12-9B18-E8292A6FC367}"/>
              </a:ext>
            </a:extLst>
          </p:cNvPr>
          <p:cNvCxnSpPr>
            <a:cxnSpLocks/>
          </p:cNvCxnSpPr>
          <p:nvPr/>
        </p:nvCxnSpPr>
        <p:spPr>
          <a:xfrm flipV="1">
            <a:off x="4592501" y="2765332"/>
            <a:ext cx="0" cy="1005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093FEF-75A7-3793-1D85-B2BBB0EECE83}"/>
              </a:ext>
            </a:extLst>
          </p:cNvPr>
          <p:cNvCxnSpPr>
            <a:cxnSpLocks/>
          </p:cNvCxnSpPr>
          <p:nvPr/>
        </p:nvCxnSpPr>
        <p:spPr>
          <a:xfrm flipV="1">
            <a:off x="4580436" y="2497997"/>
            <a:ext cx="0" cy="1005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7A6CFC0-9C1E-3D42-89F5-1F8FF7DFD40A}"/>
              </a:ext>
            </a:extLst>
          </p:cNvPr>
          <p:cNvSpPr txBox="1"/>
          <p:nvPr/>
        </p:nvSpPr>
        <p:spPr>
          <a:xfrm>
            <a:off x="4391965" y="2513882"/>
            <a:ext cx="40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Cu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6D50AFC-DF71-0D7A-16A8-1DE8BF18B1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751" t="9926" r="522" b="18888"/>
          <a:stretch/>
        </p:blipFill>
        <p:spPr>
          <a:xfrm>
            <a:off x="3534330" y="4884244"/>
            <a:ext cx="2258615" cy="193122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C093690-AC80-B5A0-05B6-17D64E7CE6B7}"/>
              </a:ext>
            </a:extLst>
          </p:cNvPr>
          <p:cNvGrpSpPr/>
          <p:nvPr/>
        </p:nvGrpSpPr>
        <p:grpSpPr>
          <a:xfrm>
            <a:off x="4341381" y="4489678"/>
            <a:ext cx="401072" cy="367919"/>
            <a:chOff x="7463730" y="1735481"/>
            <a:chExt cx="401072" cy="36791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6B6F2B4-1F1C-E840-4D7B-01ABFB1F0018}"/>
                </a:ext>
              </a:extLst>
            </p:cNvPr>
            <p:cNvCxnSpPr/>
            <p:nvPr/>
          </p:nvCxnSpPr>
          <p:spPr>
            <a:xfrm flipV="1">
              <a:off x="7699038" y="2002816"/>
              <a:ext cx="0" cy="1005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D5ABDEA-2E8E-060B-00EE-B0EED00396EE}"/>
                </a:ext>
              </a:extLst>
            </p:cNvPr>
            <p:cNvCxnSpPr/>
            <p:nvPr/>
          </p:nvCxnSpPr>
          <p:spPr>
            <a:xfrm flipV="1">
              <a:off x="7686973" y="1735481"/>
              <a:ext cx="0" cy="1005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8A3C01-3EEB-72E0-70A8-8C7D73368AC2}"/>
                </a:ext>
              </a:extLst>
            </p:cNvPr>
            <p:cNvSpPr txBox="1"/>
            <p:nvPr/>
          </p:nvSpPr>
          <p:spPr>
            <a:xfrm>
              <a:off x="7463730" y="1735481"/>
              <a:ext cx="401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Cu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E3F1B456-1CAB-054F-4A55-60511F4C0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6512" y="718970"/>
            <a:ext cx="2500058" cy="6250145"/>
          </a:xfrm>
          <a:prstGeom prst="rect">
            <a:avLst/>
          </a:prstGeom>
        </p:spPr>
      </p:pic>
      <p:pic>
        <p:nvPicPr>
          <p:cNvPr id="3" name="Picture 2" descr="A close-up of a crack in the ground&#10;&#10;Description automatically generated">
            <a:extLst>
              <a:ext uri="{FF2B5EF4-FFF2-40B4-BE49-F238E27FC236}">
                <a16:creationId xmlns:a16="http://schemas.microsoft.com/office/drawing/2014/main" id="{7CF3BD19-2861-EC0B-DF79-370BFCD5AE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" t="4556"/>
          <a:stretch/>
        </p:blipFill>
        <p:spPr>
          <a:xfrm>
            <a:off x="15520306" y="-643647"/>
            <a:ext cx="3478642" cy="62501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391B05-667B-F264-6908-126F4777DD7D}"/>
              </a:ext>
            </a:extLst>
          </p:cNvPr>
          <p:cNvSpPr txBox="1"/>
          <p:nvPr/>
        </p:nvSpPr>
        <p:spPr>
          <a:xfrm>
            <a:off x="13385898" y="-54297"/>
            <a:ext cx="3187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Laplace filtered Current channel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63258-C1C0-8346-E881-509314E408CF}"/>
              </a:ext>
            </a:extLst>
          </p:cNvPr>
          <p:cNvSpPr txBox="1"/>
          <p:nvPr/>
        </p:nvSpPr>
        <p:spPr>
          <a:xfrm>
            <a:off x="12835472" y="-293132"/>
            <a:ext cx="3187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Laplace filtered Current channel</a:t>
            </a:r>
          </a:p>
        </p:txBody>
      </p:sp>
      <p:pic>
        <p:nvPicPr>
          <p:cNvPr id="2" name="Content Placeholder 4" descr="A blurry image of a blue and white light&#10;&#10;Description automatically generated">
            <a:extLst>
              <a:ext uri="{FF2B5EF4-FFF2-40B4-BE49-F238E27FC236}">
                <a16:creationId xmlns:a16="http://schemas.microsoft.com/office/drawing/2014/main" id="{4975D75D-BE69-1035-1405-65C3AB9D3E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t="5316" r="10190" b="5547"/>
          <a:stretch/>
        </p:blipFill>
        <p:spPr>
          <a:xfrm>
            <a:off x="293591" y="574465"/>
            <a:ext cx="2764527" cy="625014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6FDB104-C9E2-A780-B616-4CA44CE00878}"/>
              </a:ext>
            </a:extLst>
          </p:cNvPr>
          <p:cNvGrpSpPr/>
          <p:nvPr/>
        </p:nvGrpSpPr>
        <p:grpSpPr>
          <a:xfrm>
            <a:off x="17992662" y="3268545"/>
            <a:ext cx="807351" cy="6440246"/>
            <a:chOff x="10701871" y="468351"/>
            <a:chExt cx="1479614" cy="644024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0D2333E-5B9B-B896-2749-AC9196EC4D61}"/>
                </a:ext>
              </a:extLst>
            </p:cNvPr>
            <p:cNvSpPr/>
            <p:nvPr/>
          </p:nvSpPr>
          <p:spPr>
            <a:xfrm>
              <a:off x="11615333" y="468351"/>
              <a:ext cx="566152" cy="635625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A1EB781-A8F2-0CFF-679E-90B442C01FDD}"/>
                </a:ext>
              </a:extLst>
            </p:cNvPr>
            <p:cNvSpPr/>
            <p:nvPr/>
          </p:nvSpPr>
          <p:spPr>
            <a:xfrm>
              <a:off x="11208633" y="4546787"/>
              <a:ext cx="406700" cy="47193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5F4898A-5DF9-CFFD-DAE7-CACFBA00DD4A}"/>
                </a:ext>
              </a:extLst>
            </p:cNvPr>
            <p:cNvSpPr/>
            <p:nvPr/>
          </p:nvSpPr>
          <p:spPr>
            <a:xfrm>
              <a:off x="11208633" y="2380498"/>
              <a:ext cx="406700" cy="47193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3409B6E-46AE-B166-5381-EEC3BD07A43A}"/>
                </a:ext>
              </a:extLst>
            </p:cNvPr>
            <p:cNvSpPr/>
            <p:nvPr/>
          </p:nvSpPr>
          <p:spPr>
            <a:xfrm rot="685803">
              <a:off x="10969205" y="4944452"/>
              <a:ext cx="213866" cy="19641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2C813E46-B16B-726E-D1E2-F3A30C6E8B06}"/>
                </a:ext>
              </a:extLst>
            </p:cNvPr>
            <p:cNvSpPr/>
            <p:nvPr/>
          </p:nvSpPr>
          <p:spPr>
            <a:xfrm rot="16200000">
              <a:off x="10185315" y="3115136"/>
              <a:ext cx="2229652" cy="1196540"/>
            </a:xfrm>
            <a:prstGeom prst="blockArc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74EC87B-A510-C7F1-7444-365650ABE41E}"/>
                </a:ext>
              </a:extLst>
            </p:cNvPr>
            <p:cNvSpPr/>
            <p:nvPr/>
          </p:nvSpPr>
          <p:spPr>
            <a:xfrm rot="20737596">
              <a:off x="10811784" y="517165"/>
              <a:ext cx="254841" cy="19641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CB8211C-6630-CCB4-74C5-60B08660CEF9}"/>
              </a:ext>
            </a:extLst>
          </p:cNvPr>
          <p:cNvSpPr txBox="1"/>
          <p:nvPr/>
        </p:nvSpPr>
        <p:spPr>
          <a:xfrm>
            <a:off x="293591" y="130369"/>
            <a:ext cx="681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Bond resolved imaging -&gt; molecules adopt bent concave-like geometry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5E620-D001-5AB2-590B-ABD266264B23}"/>
              </a:ext>
            </a:extLst>
          </p:cNvPr>
          <p:cNvSpPr txBox="1"/>
          <p:nvPr/>
        </p:nvSpPr>
        <p:spPr>
          <a:xfrm>
            <a:off x="316045" y="574465"/>
            <a:ext cx="224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Constant-current STM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1B0414-EE02-093D-F2F1-1CE3C93D0F73}"/>
              </a:ext>
            </a:extLst>
          </p:cNvPr>
          <p:cNvSpPr txBox="1"/>
          <p:nvPr/>
        </p:nvSpPr>
        <p:spPr>
          <a:xfrm>
            <a:off x="1695247" y="6488668"/>
            <a:ext cx="137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50mV, 0.4nA</a:t>
            </a:r>
          </a:p>
        </p:txBody>
      </p:sp>
    </p:spTree>
    <p:extLst>
      <p:ext uri="{BB962C8B-B14F-4D97-AF65-F5344CB8AC3E}">
        <p14:creationId xmlns:p14="http://schemas.microsoft.com/office/powerpoint/2010/main" val="1696873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and white background&#10;&#10;Description automatically generated">
            <a:extLst>
              <a:ext uri="{FF2B5EF4-FFF2-40B4-BE49-F238E27FC236}">
                <a16:creationId xmlns:a16="http://schemas.microsoft.com/office/drawing/2014/main" id="{97D82D3F-DCE5-A682-F92F-5769D7022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26" b="4918"/>
          <a:stretch/>
        </p:blipFill>
        <p:spPr>
          <a:xfrm>
            <a:off x="490654" y="631985"/>
            <a:ext cx="1912313" cy="5672203"/>
          </a:xfrm>
          <a:prstGeom prst="rect">
            <a:avLst/>
          </a:prstGeom>
        </p:spPr>
      </p:pic>
      <p:pic>
        <p:nvPicPr>
          <p:cNvPr id="15" name="Picture 14" descr="A close-up of a medical scan&#10;&#10;Description automatically generated">
            <a:extLst>
              <a:ext uri="{FF2B5EF4-FFF2-40B4-BE49-F238E27FC236}">
                <a16:creationId xmlns:a16="http://schemas.microsoft.com/office/drawing/2014/main" id="{A24FD1E4-88ED-FD1E-D20F-D38FC18B93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63"/>
          <a:stretch/>
        </p:blipFill>
        <p:spPr>
          <a:xfrm>
            <a:off x="2458230" y="631985"/>
            <a:ext cx="2117567" cy="56923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F34393-DE20-9FF1-C0BD-B568C700B775}"/>
              </a:ext>
            </a:extLst>
          </p:cNvPr>
          <p:cNvSpPr txBox="1"/>
          <p:nvPr/>
        </p:nvSpPr>
        <p:spPr>
          <a:xfrm>
            <a:off x="923763" y="6294802"/>
            <a:ext cx="14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100mV, 0.5nA</a:t>
            </a:r>
          </a:p>
        </p:txBody>
      </p:sp>
      <p:pic>
        <p:nvPicPr>
          <p:cNvPr id="19" name="Picture 18" descr="A blue and white light&#10;&#10;Description automatically generated">
            <a:extLst>
              <a:ext uri="{FF2B5EF4-FFF2-40B4-BE49-F238E27FC236}">
                <a16:creationId xmlns:a16="http://schemas.microsoft.com/office/drawing/2014/main" id="{5552CDFB-68DB-3F3B-E7B8-CC299A311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26" y="602707"/>
            <a:ext cx="2418074" cy="5766179"/>
          </a:xfrm>
          <a:prstGeom prst="rect">
            <a:avLst/>
          </a:prstGeom>
        </p:spPr>
      </p:pic>
      <p:pic>
        <p:nvPicPr>
          <p:cNvPr id="21" name="Picture 20" descr="A close-up of a spine&#10;&#10;Description automatically generated">
            <a:extLst>
              <a:ext uri="{FF2B5EF4-FFF2-40B4-BE49-F238E27FC236}">
                <a16:creationId xmlns:a16="http://schemas.microsoft.com/office/drawing/2014/main" id="{5C2E79F2-9544-155E-4D23-0864EFA0D1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83"/>
          <a:stretch/>
        </p:blipFill>
        <p:spPr>
          <a:xfrm>
            <a:off x="7578732" y="617345"/>
            <a:ext cx="2418075" cy="57369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CBBF9A-5BF9-7B83-C7B1-2C90F932D96B}"/>
              </a:ext>
            </a:extLst>
          </p:cNvPr>
          <p:cNvSpPr txBox="1"/>
          <p:nvPr/>
        </p:nvSpPr>
        <p:spPr>
          <a:xfrm>
            <a:off x="6243887" y="6339606"/>
            <a:ext cx="137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70mV, 0.5nA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508904-B55C-CE2B-E130-79B1DC1581A3}"/>
              </a:ext>
            </a:extLst>
          </p:cNvPr>
          <p:cNvGrpSpPr/>
          <p:nvPr/>
        </p:nvGrpSpPr>
        <p:grpSpPr>
          <a:xfrm>
            <a:off x="10653917" y="428974"/>
            <a:ext cx="493847" cy="6322903"/>
            <a:chOff x="10701871" y="-1693783"/>
            <a:chExt cx="1302578" cy="860238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1B4622-13EC-4CD6-19DA-3595654B7055}"/>
                </a:ext>
              </a:extLst>
            </p:cNvPr>
            <p:cNvSpPr/>
            <p:nvPr/>
          </p:nvSpPr>
          <p:spPr>
            <a:xfrm>
              <a:off x="11615332" y="-1442993"/>
              <a:ext cx="389117" cy="826760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CDB0AF4-080C-F125-7D61-C36A75CE3D05}"/>
                </a:ext>
              </a:extLst>
            </p:cNvPr>
            <p:cNvSpPr/>
            <p:nvPr/>
          </p:nvSpPr>
          <p:spPr>
            <a:xfrm>
              <a:off x="11208633" y="4546787"/>
              <a:ext cx="406700" cy="47193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256C22E-486B-14AF-999C-6ED99F51E452}"/>
                </a:ext>
              </a:extLst>
            </p:cNvPr>
            <p:cNvSpPr/>
            <p:nvPr/>
          </p:nvSpPr>
          <p:spPr>
            <a:xfrm>
              <a:off x="11208633" y="2380498"/>
              <a:ext cx="406700" cy="47193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5CE0F5C-3AC2-AF0E-96A4-CDFE7DC8BE9C}"/>
                </a:ext>
              </a:extLst>
            </p:cNvPr>
            <p:cNvSpPr/>
            <p:nvPr/>
          </p:nvSpPr>
          <p:spPr>
            <a:xfrm rot="685803">
              <a:off x="10969205" y="4944452"/>
              <a:ext cx="213866" cy="19641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03DD700E-2A54-9631-2A09-3B9DD32390C8}"/>
                </a:ext>
              </a:extLst>
            </p:cNvPr>
            <p:cNvSpPr/>
            <p:nvPr/>
          </p:nvSpPr>
          <p:spPr>
            <a:xfrm rot="16200000">
              <a:off x="10185315" y="3115136"/>
              <a:ext cx="2229652" cy="1196540"/>
            </a:xfrm>
            <a:prstGeom prst="blockArc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891985-F81D-E122-A605-1119C99E6BCC}"/>
                </a:ext>
              </a:extLst>
            </p:cNvPr>
            <p:cNvSpPr/>
            <p:nvPr/>
          </p:nvSpPr>
          <p:spPr>
            <a:xfrm rot="20737596">
              <a:off x="10752194" y="-1693783"/>
              <a:ext cx="331335" cy="19641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Block Arc 10">
            <a:extLst>
              <a:ext uri="{FF2B5EF4-FFF2-40B4-BE49-F238E27FC236}">
                <a16:creationId xmlns:a16="http://schemas.microsoft.com/office/drawing/2014/main" id="{8F842385-04F9-95CA-D08F-2379B88E9D27}"/>
              </a:ext>
            </a:extLst>
          </p:cNvPr>
          <p:cNvSpPr/>
          <p:nvPr/>
        </p:nvSpPr>
        <p:spPr>
          <a:xfrm rot="16200000">
            <a:off x="10061323" y="2399052"/>
            <a:ext cx="1638834" cy="453645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D653530-DEE4-58FC-D1B4-505C6ECA976C}"/>
              </a:ext>
            </a:extLst>
          </p:cNvPr>
          <p:cNvSpPr/>
          <p:nvPr/>
        </p:nvSpPr>
        <p:spPr>
          <a:xfrm>
            <a:off x="10835227" y="1666442"/>
            <a:ext cx="154192" cy="3468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A94E4D-EF16-36F8-8E1F-8AD7EF11A8B2}"/>
              </a:ext>
            </a:extLst>
          </p:cNvPr>
          <p:cNvSpPr txBox="1"/>
          <p:nvPr/>
        </p:nvSpPr>
        <p:spPr>
          <a:xfrm>
            <a:off x="7578732" y="521916"/>
            <a:ext cx="2323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Const. Current </a:t>
            </a:r>
            <a:r>
              <a:rPr lang="en-US" dirty="0" err="1">
                <a:solidFill>
                  <a:schemeClr val="bg1"/>
                </a:solidFill>
              </a:rPr>
              <a:t>ncAFM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3F6418-4865-22AA-9505-0585E8E56933}"/>
              </a:ext>
            </a:extLst>
          </p:cNvPr>
          <p:cNvSpPr txBox="1"/>
          <p:nvPr/>
        </p:nvSpPr>
        <p:spPr>
          <a:xfrm>
            <a:off x="375365" y="553812"/>
            <a:ext cx="224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Constant-current STM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F30462-EB56-75C0-C416-6E16F05C860F}"/>
              </a:ext>
            </a:extLst>
          </p:cNvPr>
          <p:cNvSpPr txBox="1"/>
          <p:nvPr/>
        </p:nvSpPr>
        <p:spPr>
          <a:xfrm>
            <a:off x="2483668" y="553812"/>
            <a:ext cx="248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Constant-current </a:t>
            </a:r>
            <a:r>
              <a:rPr lang="en-US" dirty="0" err="1">
                <a:solidFill>
                  <a:schemeClr val="bg1"/>
                </a:solidFill>
              </a:rPr>
              <a:t>ncAFM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C21DC7-909A-A0D2-229C-7272761C216B}"/>
              </a:ext>
            </a:extLst>
          </p:cNvPr>
          <p:cNvSpPr txBox="1"/>
          <p:nvPr/>
        </p:nvSpPr>
        <p:spPr>
          <a:xfrm>
            <a:off x="375365" y="155766"/>
            <a:ext cx="681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Bond resolved imaging -&gt; molecules adopt bent concave-like geometry</a:t>
            </a:r>
          </a:p>
        </p:txBody>
      </p:sp>
    </p:spTree>
    <p:extLst>
      <p:ext uri="{BB962C8B-B14F-4D97-AF65-F5344CB8AC3E}">
        <p14:creationId xmlns:p14="http://schemas.microsoft.com/office/powerpoint/2010/main" val="157333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11041</TotalTime>
  <Words>639</Words>
  <Application>Microsoft Office PowerPoint</Application>
  <PresentationFormat>Widescreen</PresentationFormat>
  <Paragraphs>140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Key 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Annealing with atomic H flux -&gt; reversible transformation of MO chains to individual circumcoronenes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Telychko, Mykola</dc:creator>
  <cp:lastModifiedBy>Huang, Jingsong</cp:lastModifiedBy>
  <cp:revision>79</cp:revision>
  <dcterms:created xsi:type="dcterms:W3CDTF">2024-06-30T23:24:16Z</dcterms:created>
  <dcterms:modified xsi:type="dcterms:W3CDTF">2024-07-24T16:43:53Z</dcterms:modified>
</cp:coreProperties>
</file>